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8" r:id="rId3"/>
    <p:sldId id="395" r:id="rId5"/>
    <p:sldId id="396" r:id="rId6"/>
    <p:sldId id="397" r:id="rId7"/>
    <p:sldId id="353" r:id="rId8"/>
    <p:sldId id="354" r:id="rId9"/>
    <p:sldId id="355" r:id="rId10"/>
    <p:sldId id="398" r:id="rId11"/>
    <p:sldId id="360" r:id="rId12"/>
    <p:sldId id="361" r:id="rId13"/>
    <p:sldId id="362" r:id="rId14"/>
    <p:sldId id="363" r:id="rId15"/>
    <p:sldId id="399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400" r:id="rId24"/>
    <p:sldId id="279" r:id="rId25"/>
    <p:sldId id="280" r:id="rId26"/>
    <p:sldId id="303" r:id="rId27"/>
    <p:sldId id="281" r:id="rId28"/>
    <p:sldId id="401" r:id="rId29"/>
    <p:sldId id="329" r:id="rId30"/>
    <p:sldId id="330" r:id="rId31"/>
    <p:sldId id="331" r:id="rId32"/>
    <p:sldId id="402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这些视频潜规则，看透不在被忽悠</a:t>
            </a:r>
            <a:endParaRPr lang="zh-CN" altLang="en-US"/>
          </a:p>
          <a:p>
            <a:r>
              <a:rPr lang="zh-CN" altLang="en-US"/>
              <a:t>零食</a:t>
            </a:r>
            <a:endParaRPr lang="zh-CN" altLang="en-US"/>
          </a:p>
          <a:p>
            <a:r>
              <a:rPr lang="zh-CN" altLang="en-US"/>
              <a:t>保健食品</a:t>
            </a:r>
            <a:endParaRPr lang="zh-CN" altLang="en-US"/>
          </a:p>
          <a:p>
            <a:r>
              <a:rPr lang="zh-CN" altLang="en-US"/>
              <a:t>营养不良</a:t>
            </a:r>
            <a:endParaRPr lang="zh-CN" altLang="en-US"/>
          </a:p>
          <a:p>
            <a:r>
              <a:rPr lang="zh-CN" altLang="en-US"/>
              <a:t>保质期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第一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对角圆角矩形 2"/>
          <p:cNvSpPr/>
          <p:nvPr userDrawn="1"/>
        </p:nvSpPr>
        <p:spPr>
          <a:xfrm>
            <a:off x="8213892" y="210185"/>
            <a:ext cx="1024356" cy="467995"/>
          </a:xfrm>
          <a:prstGeom prst="round2Diag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责任</a:t>
            </a:r>
            <a:endParaRPr lang="zh-CN" altLang="en-US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对角圆角矩形 3"/>
          <p:cNvSpPr/>
          <p:nvPr userDrawn="1"/>
        </p:nvSpPr>
        <p:spPr>
          <a:xfrm>
            <a:off x="9473076" y="210185"/>
            <a:ext cx="1024356" cy="467995"/>
          </a:xfrm>
          <a:prstGeom prst="round2Diag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务实</a:t>
            </a:r>
            <a:endParaRPr lang="zh-CN" altLang="en-US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对角圆角矩形 4"/>
          <p:cNvSpPr/>
          <p:nvPr userDrawn="1"/>
        </p:nvSpPr>
        <p:spPr>
          <a:xfrm>
            <a:off x="10694180" y="210185"/>
            <a:ext cx="1024356" cy="467995"/>
          </a:xfrm>
          <a:prstGeom prst="round2Diag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共赢</a:t>
            </a:r>
            <a:endParaRPr lang="zh-CN" altLang="en-US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食品伙伴网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84977" y="5972175"/>
            <a:ext cx="2222612" cy="82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1" Type="http://schemas.openxmlformats.org/officeDocument/2006/relationships/tags" Target="../tags/tag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3.png"/><Relationship Id="rId6" Type="http://schemas.openxmlformats.org/officeDocument/2006/relationships/image" Target="../media/image32.png"/><Relationship Id="rId5" Type="http://schemas.openxmlformats.org/officeDocument/2006/relationships/tags" Target="../tags/tag4.xml"/><Relationship Id="rId4" Type="http://schemas.openxmlformats.org/officeDocument/2006/relationships/image" Target="../media/image31.png"/><Relationship Id="rId3" Type="http://schemas.openxmlformats.org/officeDocument/2006/relationships/tags" Target="../tags/tag3.xml"/><Relationship Id="rId2" Type="http://schemas.openxmlformats.org/officeDocument/2006/relationships/image" Target="../media/image30.png"/><Relationship Id="rId1" Type="http://schemas.openxmlformats.org/officeDocument/2006/relationships/tags" Target="../tags/tag2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4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3.png"/><Relationship Id="rId2" Type="http://schemas.openxmlformats.org/officeDocument/2006/relationships/tags" Target="../tags/tag5.xml"/><Relationship Id="rId1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H:\2020\自己的\食育\2020把食育带回家\千图网_卡通PPT_图片编号22817996\背景.jpg背景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270" y="0"/>
            <a:ext cx="12278360" cy="6858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605540" y="2738591"/>
            <a:ext cx="6721311" cy="62110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字魂58号-创中黑" panose="00000500000000000000" pitchFamily="2" charset="-122"/>
            </a:endParaRPr>
          </a:p>
        </p:txBody>
      </p:sp>
      <p:pic>
        <p:nvPicPr>
          <p:cNvPr id="4" name="图片 3" descr="主题_0000_图层-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85" y="1133475"/>
            <a:ext cx="10058400" cy="3644900"/>
          </a:xfrm>
          <a:prstGeom prst="rect">
            <a:avLst/>
          </a:prstGeom>
        </p:spPr>
      </p:pic>
      <p:pic>
        <p:nvPicPr>
          <p:cNvPr id="5" name="图片 4" descr="主题_0002_主-办-方：食品伙伴网--中国食育网------------技术支持：食品有意思科普动漫团队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700" y="6025515"/>
            <a:ext cx="9067800" cy="257175"/>
          </a:xfrm>
          <a:prstGeom prst="rect">
            <a:avLst/>
          </a:prstGeom>
        </p:spPr>
      </p:pic>
      <p:pic>
        <p:nvPicPr>
          <p:cNvPr id="6" name="图片 5" descr="主题_0003_活动时间：2020年07月12日至2020年9月20日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3495" y="4787900"/>
            <a:ext cx="8029575" cy="609600"/>
          </a:xfrm>
          <a:prstGeom prst="rect">
            <a:avLst/>
          </a:prstGeom>
        </p:spPr>
      </p:pic>
      <p:pic>
        <p:nvPicPr>
          <p:cNvPr id="7" name="图片 6" descr="伙伴网新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6250" y="389890"/>
            <a:ext cx="1578610" cy="657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4195" y="1742440"/>
            <a:ext cx="5038725" cy="283845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158240" y="4458970"/>
            <a:ext cx="940054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200000"/>
              </a:lnSpc>
            </a:pPr>
            <a:r>
              <a:rPr lang="zh-CN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营养不良包括营养不足和营养过剩。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lnSpc>
                <a:spcPct val="200000"/>
              </a:lnSpc>
            </a:pPr>
            <a:r>
              <a:rPr lang="zh-CN" sz="16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营养不良不是通过胖瘦就可以判断的。能量、营养物质摄入不足、过度或失衡都可能造成营养不良。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19"/>
          <p:cNvSpPr/>
          <p:nvPr/>
        </p:nvSpPr>
        <p:spPr bwMode="auto">
          <a:xfrm>
            <a:off x="1125855" y="520065"/>
            <a:ext cx="2401570" cy="1133475"/>
          </a:xfrm>
          <a:custGeom>
            <a:avLst/>
            <a:gdLst>
              <a:gd name="T0" fmla="*/ 341 w 380"/>
              <a:gd name="T1" fmla="*/ 0 h 179"/>
              <a:gd name="T2" fmla="*/ 39 w 380"/>
              <a:gd name="T3" fmla="*/ 0 h 179"/>
              <a:gd name="T4" fmla="*/ 0 w 380"/>
              <a:gd name="T5" fmla="*/ 39 h 179"/>
              <a:gd name="T6" fmla="*/ 0 w 380"/>
              <a:gd name="T7" fmla="*/ 142 h 179"/>
              <a:gd name="T8" fmla="*/ 15 w 380"/>
              <a:gd name="T9" fmla="*/ 157 h 179"/>
              <a:gd name="T10" fmla="*/ 31 w 380"/>
              <a:gd name="T11" fmla="*/ 142 h 179"/>
              <a:gd name="T12" fmla="*/ 31 w 380"/>
              <a:gd name="T13" fmla="*/ 101 h 179"/>
              <a:gd name="T14" fmla="*/ 46 w 380"/>
              <a:gd name="T15" fmla="*/ 86 h 179"/>
              <a:gd name="T16" fmla="*/ 61 w 380"/>
              <a:gd name="T17" fmla="*/ 101 h 179"/>
              <a:gd name="T18" fmla="*/ 61 w 380"/>
              <a:gd name="T19" fmla="*/ 164 h 179"/>
              <a:gd name="T20" fmla="*/ 76 w 380"/>
              <a:gd name="T21" fmla="*/ 179 h 179"/>
              <a:gd name="T22" fmla="*/ 91 w 380"/>
              <a:gd name="T23" fmla="*/ 164 h 179"/>
              <a:gd name="T24" fmla="*/ 91 w 380"/>
              <a:gd name="T25" fmla="*/ 93 h 179"/>
              <a:gd name="T26" fmla="*/ 91 w 380"/>
              <a:gd name="T27" fmla="*/ 93 h 179"/>
              <a:gd name="T28" fmla="*/ 106 w 380"/>
              <a:gd name="T29" fmla="*/ 78 h 179"/>
              <a:gd name="T30" fmla="*/ 121 w 380"/>
              <a:gd name="T31" fmla="*/ 93 h 179"/>
              <a:gd name="T32" fmla="*/ 121 w 380"/>
              <a:gd name="T33" fmla="*/ 121 h 179"/>
              <a:gd name="T34" fmla="*/ 136 w 380"/>
              <a:gd name="T35" fmla="*/ 136 h 179"/>
              <a:gd name="T36" fmla="*/ 152 w 380"/>
              <a:gd name="T37" fmla="*/ 121 h 179"/>
              <a:gd name="T38" fmla="*/ 152 w 380"/>
              <a:gd name="T39" fmla="*/ 93 h 179"/>
              <a:gd name="T40" fmla="*/ 167 w 380"/>
              <a:gd name="T41" fmla="*/ 78 h 179"/>
              <a:gd name="T42" fmla="*/ 341 w 380"/>
              <a:gd name="T43" fmla="*/ 78 h 179"/>
              <a:gd name="T44" fmla="*/ 380 w 380"/>
              <a:gd name="T45" fmla="*/ 39 h 179"/>
              <a:gd name="T46" fmla="*/ 341 w 380"/>
              <a:gd name="T47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80" h="179">
                <a:moveTo>
                  <a:pt x="341" y="0"/>
                </a:moveTo>
                <a:cubicBezTo>
                  <a:pt x="39" y="0"/>
                  <a:pt x="39" y="0"/>
                  <a:pt x="39" y="0"/>
                </a:cubicBezTo>
                <a:cubicBezTo>
                  <a:pt x="18" y="0"/>
                  <a:pt x="0" y="17"/>
                  <a:pt x="0" y="39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50"/>
                  <a:pt x="7" y="157"/>
                  <a:pt x="15" y="157"/>
                </a:cubicBezTo>
                <a:cubicBezTo>
                  <a:pt x="24" y="157"/>
                  <a:pt x="31" y="150"/>
                  <a:pt x="31" y="142"/>
                </a:cubicBezTo>
                <a:cubicBezTo>
                  <a:pt x="31" y="101"/>
                  <a:pt x="31" y="101"/>
                  <a:pt x="31" y="101"/>
                </a:cubicBezTo>
                <a:cubicBezTo>
                  <a:pt x="31" y="93"/>
                  <a:pt x="37" y="86"/>
                  <a:pt x="46" y="86"/>
                </a:cubicBezTo>
                <a:cubicBezTo>
                  <a:pt x="54" y="86"/>
                  <a:pt x="61" y="93"/>
                  <a:pt x="61" y="101"/>
                </a:cubicBezTo>
                <a:cubicBezTo>
                  <a:pt x="61" y="164"/>
                  <a:pt x="61" y="164"/>
                  <a:pt x="61" y="164"/>
                </a:cubicBezTo>
                <a:cubicBezTo>
                  <a:pt x="61" y="172"/>
                  <a:pt x="68" y="179"/>
                  <a:pt x="76" y="179"/>
                </a:cubicBezTo>
                <a:cubicBezTo>
                  <a:pt x="84" y="179"/>
                  <a:pt x="91" y="172"/>
                  <a:pt x="91" y="164"/>
                </a:cubicBezTo>
                <a:cubicBezTo>
                  <a:pt x="91" y="93"/>
                  <a:pt x="91" y="93"/>
                  <a:pt x="91" y="93"/>
                </a:cubicBezTo>
                <a:cubicBezTo>
                  <a:pt x="91" y="93"/>
                  <a:pt x="91" y="93"/>
                  <a:pt x="91" y="93"/>
                </a:cubicBezTo>
                <a:cubicBezTo>
                  <a:pt x="91" y="84"/>
                  <a:pt x="98" y="78"/>
                  <a:pt x="106" y="78"/>
                </a:cubicBezTo>
                <a:cubicBezTo>
                  <a:pt x="115" y="78"/>
                  <a:pt x="121" y="84"/>
                  <a:pt x="121" y="93"/>
                </a:cubicBezTo>
                <a:cubicBezTo>
                  <a:pt x="121" y="121"/>
                  <a:pt x="121" y="121"/>
                  <a:pt x="121" y="121"/>
                </a:cubicBezTo>
                <a:cubicBezTo>
                  <a:pt x="121" y="129"/>
                  <a:pt x="128" y="136"/>
                  <a:pt x="136" y="136"/>
                </a:cubicBezTo>
                <a:cubicBezTo>
                  <a:pt x="145" y="136"/>
                  <a:pt x="152" y="129"/>
                  <a:pt x="152" y="121"/>
                </a:cubicBezTo>
                <a:cubicBezTo>
                  <a:pt x="152" y="93"/>
                  <a:pt x="152" y="93"/>
                  <a:pt x="152" y="93"/>
                </a:cubicBezTo>
                <a:cubicBezTo>
                  <a:pt x="152" y="84"/>
                  <a:pt x="158" y="78"/>
                  <a:pt x="167" y="78"/>
                </a:cubicBezTo>
                <a:cubicBezTo>
                  <a:pt x="341" y="78"/>
                  <a:pt x="341" y="78"/>
                  <a:pt x="341" y="78"/>
                </a:cubicBezTo>
                <a:cubicBezTo>
                  <a:pt x="362" y="78"/>
                  <a:pt x="380" y="60"/>
                  <a:pt x="380" y="39"/>
                </a:cubicBezTo>
                <a:cubicBezTo>
                  <a:pt x="380" y="17"/>
                  <a:pt x="362" y="0"/>
                  <a:pt x="3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 sz="1400" dirty="0">
              <a:latin typeface="字魂58号-创中黑" panose="00000500000000000000" pitchFamily="2" charset="-122"/>
              <a:ea typeface="字魂58号-创中黑" panose="00000500000000000000" pitchFamily="2" charset="-122"/>
              <a:sym typeface="字魂58号-创中黑" panose="00000500000000000000" pitchFamily="2" charset="-122"/>
            </a:endParaRPr>
          </a:p>
        </p:txBody>
      </p:sp>
      <p:sp>
        <p:nvSpPr>
          <p:cNvPr id="10" name="TextBox 22"/>
          <p:cNvSpPr txBox="1"/>
          <p:nvPr/>
        </p:nvSpPr>
        <p:spPr>
          <a:xfrm>
            <a:off x="1441450" y="520065"/>
            <a:ext cx="1849755" cy="4781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9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Montserrat" panose="02000505000000020004" charset="0"/>
                <a:sym typeface="字魂58号-创中黑" panose="00000500000000000000" pitchFamily="2" charset="-122"/>
              </a:rPr>
              <a:t>营养不良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Montserrat" panose="02000505000000020004" charset="0"/>
              <a:sym typeface="字魂58号-创中黑" panose="000005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6020435" y="1443990"/>
            <a:ext cx="480758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>
              <a:lnSpc>
                <a:spcPct val="150000"/>
              </a:lnSpc>
            </a:pPr>
            <a:r>
              <a:rPr lang="zh-CN" sz="1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超重、肥胖不代表营养好</a:t>
            </a:r>
            <a:endParaRPr lang="zh-CN" sz="16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266700">
              <a:lnSpc>
                <a:spcPct val="150000"/>
              </a:lnSpc>
            </a:pPr>
            <a:r>
              <a:rPr lang="zh-CN" sz="16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很多超重、肥胖的儿童，由于体重基数大、营养需求高，更易出现体内维生素和矿物质的缺乏。若营养素长期缺乏，还会进一步形成隐性饥饿，增加儿童患贫血</a:t>
            </a:r>
            <a:r>
              <a:rPr lang="zh-CN" sz="1600" b="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sz="16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夜盲症甚至各种慢性病的风险。</a:t>
            </a:r>
            <a:endParaRPr lang="zh-CN" sz="1600" b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266700">
              <a:lnSpc>
                <a:spcPct val="150000"/>
              </a:lnSpc>
            </a:pPr>
            <a:r>
              <a:rPr lang="zh-CN" sz="16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所以，</a:t>
            </a:r>
            <a:r>
              <a:rPr lang="zh-CN" sz="1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吃得多不代表吃的好</a:t>
            </a:r>
            <a:r>
              <a:rPr lang="zh-CN" sz="16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，小胖墩也可能营养不良。</a:t>
            </a:r>
            <a:endParaRPr lang="zh-CN" sz="1600" b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266700">
              <a:lnSpc>
                <a:spcPct val="150000"/>
              </a:lnSpc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扫码查看营养不良科普视频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6480" y="1613535"/>
            <a:ext cx="4559935" cy="44907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045" y="4490085"/>
            <a:ext cx="1576070" cy="1565910"/>
          </a:xfrm>
          <a:prstGeom prst="rect">
            <a:avLst/>
          </a:prstGeom>
        </p:spPr>
      </p:pic>
      <p:sp>
        <p:nvSpPr>
          <p:cNvPr id="15" name="Freeform 19"/>
          <p:cNvSpPr/>
          <p:nvPr/>
        </p:nvSpPr>
        <p:spPr bwMode="auto">
          <a:xfrm>
            <a:off x="1125855" y="520065"/>
            <a:ext cx="2401570" cy="1133475"/>
          </a:xfrm>
          <a:custGeom>
            <a:avLst/>
            <a:gdLst>
              <a:gd name="T0" fmla="*/ 341 w 380"/>
              <a:gd name="T1" fmla="*/ 0 h 179"/>
              <a:gd name="T2" fmla="*/ 39 w 380"/>
              <a:gd name="T3" fmla="*/ 0 h 179"/>
              <a:gd name="T4" fmla="*/ 0 w 380"/>
              <a:gd name="T5" fmla="*/ 39 h 179"/>
              <a:gd name="T6" fmla="*/ 0 w 380"/>
              <a:gd name="T7" fmla="*/ 142 h 179"/>
              <a:gd name="T8" fmla="*/ 15 w 380"/>
              <a:gd name="T9" fmla="*/ 157 h 179"/>
              <a:gd name="T10" fmla="*/ 31 w 380"/>
              <a:gd name="T11" fmla="*/ 142 h 179"/>
              <a:gd name="T12" fmla="*/ 31 w 380"/>
              <a:gd name="T13" fmla="*/ 101 h 179"/>
              <a:gd name="T14" fmla="*/ 46 w 380"/>
              <a:gd name="T15" fmla="*/ 86 h 179"/>
              <a:gd name="T16" fmla="*/ 61 w 380"/>
              <a:gd name="T17" fmla="*/ 101 h 179"/>
              <a:gd name="T18" fmla="*/ 61 w 380"/>
              <a:gd name="T19" fmla="*/ 164 h 179"/>
              <a:gd name="T20" fmla="*/ 76 w 380"/>
              <a:gd name="T21" fmla="*/ 179 h 179"/>
              <a:gd name="T22" fmla="*/ 91 w 380"/>
              <a:gd name="T23" fmla="*/ 164 h 179"/>
              <a:gd name="T24" fmla="*/ 91 w 380"/>
              <a:gd name="T25" fmla="*/ 93 h 179"/>
              <a:gd name="T26" fmla="*/ 91 w 380"/>
              <a:gd name="T27" fmla="*/ 93 h 179"/>
              <a:gd name="T28" fmla="*/ 106 w 380"/>
              <a:gd name="T29" fmla="*/ 78 h 179"/>
              <a:gd name="T30" fmla="*/ 121 w 380"/>
              <a:gd name="T31" fmla="*/ 93 h 179"/>
              <a:gd name="T32" fmla="*/ 121 w 380"/>
              <a:gd name="T33" fmla="*/ 121 h 179"/>
              <a:gd name="T34" fmla="*/ 136 w 380"/>
              <a:gd name="T35" fmla="*/ 136 h 179"/>
              <a:gd name="T36" fmla="*/ 152 w 380"/>
              <a:gd name="T37" fmla="*/ 121 h 179"/>
              <a:gd name="T38" fmla="*/ 152 w 380"/>
              <a:gd name="T39" fmla="*/ 93 h 179"/>
              <a:gd name="T40" fmla="*/ 167 w 380"/>
              <a:gd name="T41" fmla="*/ 78 h 179"/>
              <a:gd name="T42" fmla="*/ 341 w 380"/>
              <a:gd name="T43" fmla="*/ 78 h 179"/>
              <a:gd name="T44" fmla="*/ 380 w 380"/>
              <a:gd name="T45" fmla="*/ 39 h 179"/>
              <a:gd name="T46" fmla="*/ 341 w 380"/>
              <a:gd name="T47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80" h="179">
                <a:moveTo>
                  <a:pt x="341" y="0"/>
                </a:moveTo>
                <a:cubicBezTo>
                  <a:pt x="39" y="0"/>
                  <a:pt x="39" y="0"/>
                  <a:pt x="39" y="0"/>
                </a:cubicBezTo>
                <a:cubicBezTo>
                  <a:pt x="18" y="0"/>
                  <a:pt x="0" y="17"/>
                  <a:pt x="0" y="39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50"/>
                  <a:pt x="7" y="157"/>
                  <a:pt x="15" y="157"/>
                </a:cubicBezTo>
                <a:cubicBezTo>
                  <a:pt x="24" y="157"/>
                  <a:pt x="31" y="150"/>
                  <a:pt x="31" y="142"/>
                </a:cubicBezTo>
                <a:cubicBezTo>
                  <a:pt x="31" y="101"/>
                  <a:pt x="31" y="101"/>
                  <a:pt x="31" y="101"/>
                </a:cubicBezTo>
                <a:cubicBezTo>
                  <a:pt x="31" y="93"/>
                  <a:pt x="37" y="86"/>
                  <a:pt x="46" y="86"/>
                </a:cubicBezTo>
                <a:cubicBezTo>
                  <a:pt x="54" y="86"/>
                  <a:pt x="61" y="93"/>
                  <a:pt x="61" y="101"/>
                </a:cubicBezTo>
                <a:cubicBezTo>
                  <a:pt x="61" y="164"/>
                  <a:pt x="61" y="164"/>
                  <a:pt x="61" y="164"/>
                </a:cubicBezTo>
                <a:cubicBezTo>
                  <a:pt x="61" y="172"/>
                  <a:pt x="68" y="179"/>
                  <a:pt x="76" y="179"/>
                </a:cubicBezTo>
                <a:cubicBezTo>
                  <a:pt x="84" y="179"/>
                  <a:pt x="91" y="172"/>
                  <a:pt x="91" y="164"/>
                </a:cubicBezTo>
                <a:cubicBezTo>
                  <a:pt x="91" y="93"/>
                  <a:pt x="91" y="93"/>
                  <a:pt x="91" y="93"/>
                </a:cubicBezTo>
                <a:cubicBezTo>
                  <a:pt x="91" y="93"/>
                  <a:pt x="91" y="93"/>
                  <a:pt x="91" y="93"/>
                </a:cubicBezTo>
                <a:cubicBezTo>
                  <a:pt x="91" y="84"/>
                  <a:pt x="98" y="78"/>
                  <a:pt x="106" y="78"/>
                </a:cubicBezTo>
                <a:cubicBezTo>
                  <a:pt x="115" y="78"/>
                  <a:pt x="121" y="84"/>
                  <a:pt x="121" y="93"/>
                </a:cubicBezTo>
                <a:cubicBezTo>
                  <a:pt x="121" y="121"/>
                  <a:pt x="121" y="121"/>
                  <a:pt x="121" y="121"/>
                </a:cubicBezTo>
                <a:cubicBezTo>
                  <a:pt x="121" y="129"/>
                  <a:pt x="128" y="136"/>
                  <a:pt x="136" y="136"/>
                </a:cubicBezTo>
                <a:cubicBezTo>
                  <a:pt x="145" y="136"/>
                  <a:pt x="152" y="129"/>
                  <a:pt x="152" y="121"/>
                </a:cubicBezTo>
                <a:cubicBezTo>
                  <a:pt x="152" y="93"/>
                  <a:pt x="152" y="93"/>
                  <a:pt x="152" y="93"/>
                </a:cubicBezTo>
                <a:cubicBezTo>
                  <a:pt x="152" y="84"/>
                  <a:pt x="158" y="78"/>
                  <a:pt x="167" y="78"/>
                </a:cubicBezTo>
                <a:cubicBezTo>
                  <a:pt x="341" y="78"/>
                  <a:pt x="341" y="78"/>
                  <a:pt x="341" y="78"/>
                </a:cubicBezTo>
                <a:cubicBezTo>
                  <a:pt x="362" y="78"/>
                  <a:pt x="380" y="60"/>
                  <a:pt x="380" y="39"/>
                </a:cubicBezTo>
                <a:cubicBezTo>
                  <a:pt x="380" y="17"/>
                  <a:pt x="362" y="0"/>
                  <a:pt x="3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 sz="1400" dirty="0">
              <a:latin typeface="字魂58号-创中黑" panose="00000500000000000000" pitchFamily="2" charset="-122"/>
              <a:ea typeface="字魂58号-创中黑" panose="00000500000000000000" pitchFamily="2" charset="-122"/>
              <a:sym typeface="字魂58号-创中黑" panose="00000500000000000000" pitchFamily="2" charset="-122"/>
            </a:endParaRPr>
          </a:p>
        </p:txBody>
      </p:sp>
      <p:sp>
        <p:nvSpPr>
          <p:cNvPr id="10" name="TextBox 22"/>
          <p:cNvSpPr txBox="1"/>
          <p:nvPr/>
        </p:nvSpPr>
        <p:spPr>
          <a:xfrm>
            <a:off x="1441450" y="520065"/>
            <a:ext cx="1849755" cy="4781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9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Montserrat" panose="02000505000000020004" charset="0"/>
                <a:sym typeface="字魂58号-创中黑" panose="00000500000000000000" pitchFamily="2" charset="-122"/>
              </a:rPr>
              <a:t>营养不良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Montserrat" panose="02000505000000020004" charset="0"/>
              <a:sym typeface="字魂58号-创中黑" panose="000005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445895" y="1551305"/>
            <a:ext cx="645414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indent="0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zh-CN" altLang="en-US" b="1" kern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瘦了不行，胖了也不行，都是营养不良！</a:t>
            </a:r>
            <a:endParaRPr lang="zh-CN" altLang="en-US" b="1" kern="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zh-CN" altLang="en-US" b="1" kern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那吃零食</a:t>
            </a:r>
            <a:r>
              <a:rPr lang="zh-CN" altLang="en-US" b="1" kern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是</a:t>
            </a:r>
            <a:r>
              <a:rPr lang="zh-CN" altLang="en-US" b="1" kern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造成</a:t>
            </a:r>
            <a:r>
              <a:rPr lang="zh-CN" altLang="en-US" b="1" kern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胖墩</a:t>
            </a:r>
            <a:r>
              <a:rPr lang="zh-CN" altLang="en-US" b="1" kern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的元凶吗</a:t>
            </a:r>
            <a:endParaRPr lang="zh-CN" altLang="en-US"/>
          </a:p>
        </p:txBody>
      </p:sp>
      <p:sp>
        <p:nvSpPr>
          <p:cNvPr id="15" name="Freeform 19"/>
          <p:cNvSpPr/>
          <p:nvPr/>
        </p:nvSpPr>
        <p:spPr bwMode="auto">
          <a:xfrm>
            <a:off x="1125855" y="520065"/>
            <a:ext cx="2401570" cy="1133475"/>
          </a:xfrm>
          <a:custGeom>
            <a:avLst/>
            <a:gdLst>
              <a:gd name="T0" fmla="*/ 341 w 380"/>
              <a:gd name="T1" fmla="*/ 0 h 179"/>
              <a:gd name="T2" fmla="*/ 39 w 380"/>
              <a:gd name="T3" fmla="*/ 0 h 179"/>
              <a:gd name="T4" fmla="*/ 0 w 380"/>
              <a:gd name="T5" fmla="*/ 39 h 179"/>
              <a:gd name="T6" fmla="*/ 0 w 380"/>
              <a:gd name="T7" fmla="*/ 142 h 179"/>
              <a:gd name="T8" fmla="*/ 15 w 380"/>
              <a:gd name="T9" fmla="*/ 157 h 179"/>
              <a:gd name="T10" fmla="*/ 31 w 380"/>
              <a:gd name="T11" fmla="*/ 142 h 179"/>
              <a:gd name="T12" fmla="*/ 31 w 380"/>
              <a:gd name="T13" fmla="*/ 101 h 179"/>
              <a:gd name="T14" fmla="*/ 46 w 380"/>
              <a:gd name="T15" fmla="*/ 86 h 179"/>
              <a:gd name="T16" fmla="*/ 61 w 380"/>
              <a:gd name="T17" fmla="*/ 101 h 179"/>
              <a:gd name="T18" fmla="*/ 61 w 380"/>
              <a:gd name="T19" fmla="*/ 164 h 179"/>
              <a:gd name="T20" fmla="*/ 76 w 380"/>
              <a:gd name="T21" fmla="*/ 179 h 179"/>
              <a:gd name="T22" fmla="*/ 91 w 380"/>
              <a:gd name="T23" fmla="*/ 164 h 179"/>
              <a:gd name="T24" fmla="*/ 91 w 380"/>
              <a:gd name="T25" fmla="*/ 93 h 179"/>
              <a:gd name="T26" fmla="*/ 91 w 380"/>
              <a:gd name="T27" fmla="*/ 93 h 179"/>
              <a:gd name="T28" fmla="*/ 106 w 380"/>
              <a:gd name="T29" fmla="*/ 78 h 179"/>
              <a:gd name="T30" fmla="*/ 121 w 380"/>
              <a:gd name="T31" fmla="*/ 93 h 179"/>
              <a:gd name="T32" fmla="*/ 121 w 380"/>
              <a:gd name="T33" fmla="*/ 121 h 179"/>
              <a:gd name="T34" fmla="*/ 136 w 380"/>
              <a:gd name="T35" fmla="*/ 136 h 179"/>
              <a:gd name="T36" fmla="*/ 152 w 380"/>
              <a:gd name="T37" fmla="*/ 121 h 179"/>
              <a:gd name="T38" fmla="*/ 152 w 380"/>
              <a:gd name="T39" fmla="*/ 93 h 179"/>
              <a:gd name="T40" fmla="*/ 167 w 380"/>
              <a:gd name="T41" fmla="*/ 78 h 179"/>
              <a:gd name="T42" fmla="*/ 341 w 380"/>
              <a:gd name="T43" fmla="*/ 78 h 179"/>
              <a:gd name="T44" fmla="*/ 380 w 380"/>
              <a:gd name="T45" fmla="*/ 39 h 179"/>
              <a:gd name="T46" fmla="*/ 341 w 380"/>
              <a:gd name="T47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80" h="179">
                <a:moveTo>
                  <a:pt x="341" y="0"/>
                </a:moveTo>
                <a:cubicBezTo>
                  <a:pt x="39" y="0"/>
                  <a:pt x="39" y="0"/>
                  <a:pt x="39" y="0"/>
                </a:cubicBezTo>
                <a:cubicBezTo>
                  <a:pt x="18" y="0"/>
                  <a:pt x="0" y="17"/>
                  <a:pt x="0" y="39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50"/>
                  <a:pt x="7" y="157"/>
                  <a:pt x="15" y="157"/>
                </a:cubicBezTo>
                <a:cubicBezTo>
                  <a:pt x="24" y="157"/>
                  <a:pt x="31" y="150"/>
                  <a:pt x="31" y="142"/>
                </a:cubicBezTo>
                <a:cubicBezTo>
                  <a:pt x="31" y="101"/>
                  <a:pt x="31" y="101"/>
                  <a:pt x="31" y="101"/>
                </a:cubicBezTo>
                <a:cubicBezTo>
                  <a:pt x="31" y="93"/>
                  <a:pt x="37" y="86"/>
                  <a:pt x="46" y="86"/>
                </a:cubicBezTo>
                <a:cubicBezTo>
                  <a:pt x="54" y="86"/>
                  <a:pt x="61" y="93"/>
                  <a:pt x="61" y="101"/>
                </a:cubicBezTo>
                <a:cubicBezTo>
                  <a:pt x="61" y="164"/>
                  <a:pt x="61" y="164"/>
                  <a:pt x="61" y="164"/>
                </a:cubicBezTo>
                <a:cubicBezTo>
                  <a:pt x="61" y="172"/>
                  <a:pt x="68" y="179"/>
                  <a:pt x="76" y="179"/>
                </a:cubicBezTo>
                <a:cubicBezTo>
                  <a:pt x="84" y="179"/>
                  <a:pt x="91" y="172"/>
                  <a:pt x="91" y="164"/>
                </a:cubicBezTo>
                <a:cubicBezTo>
                  <a:pt x="91" y="93"/>
                  <a:pt x="91" y="93"/>
                  <a:pt x="91" y="93"/>
                </a:cubicBezTo>
                <a:cubicBezTo>
                  <a:pt x="91" y="93"/>
                  <a:pt x="91" y="93"/>
                  <a:pt x="91" y="93"/>
                </a:cubicBezTo>
                <a:cubicBezTo>
                  <a:pt x="91" y="84"/>
                  <a:pt x="98" y="78"/>
                  <a:pt x="106" y="78"/>
                </a:cubicBezTo>
                <a:cubicBezTo>
                  <a:pt x="115" y="78"/>
                  <a:pt x="121" y="84"/>
                  <a:pt x="121" y="93"/>
                </a:cubicBezTo>
                <a:cubicBezTo>
                  <a:pt x="121" y="121"/>
                  <a:pt x="121" y="121"/>
                  <a:pt x="121" y="121"/>
                </a:cubicBezTo>
                <a:cubicBezTo>
                  <a:pt x="121" y="129"/>
                  <a:pt x="128" y="136"/>
                  <a:pt x="136" y="136"/>
                </a:cubicBezTo>
                <a:cubicBezTo>
                  <a:pt x="145" y="136"/>
                  <a:pt x="152" y="129"/>
                  <a:pt x="152" y="121"/>
                </a:cubicBezTo>
                <a:cubicBezTo>
                  <a:pt x="152" y="93"/>
                  <a:pt x="152" y="93"/>
                  <a:pt x="152" y="93"/>
                </a:cubicBezTo>
                <a:cubicBezTo>
                  <a:pt x="152" y="84"/>
                  <a:pt x="158" y="78"/>
                  <a:pt x="167" y="78"/>
                </a:cubicBezTo>
                <a:cubicBezTo>
                  <a:pt x="341" y="78"/>
                  <a:pt x="341" y="78"/>
                  <a:pt x="341" y="78"/>
                </a:cubicBezTo>
                <a:cubicBezTo>
                  <a:pt x="362" y="78"/>
                  <a:pt x="380" y="60"/>
                  <a:pt x="380" y="39"/>
                </a:cubicBezTo>
                <a:cubicBezTo>
                  <a:pt x="380" y="17"/>
                  <a:pt x="362" y="0"/>
                  <a:pt x="3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 sz="1400" dirty="0">
              <a:latin typeface="字魂58号-创中黑" panose="00000500000000000000" pitchFamily="2" charset="-122"/>
              <a:ea typeface="字魂58号-创中黑" panose="00000500000000000000" pitchFamily="2" charset="-122"/>
              <a:sym typeface="字魂58号-创中黑" panose="00000500000000000000" pitchFamily="2" charset="-122"/>
            </a:endParaRPr>
          </a:p>
        </p:txBody>
      </p:sp>
      <p:sp>
        <p:nvSpPr>
          <p:cNvPr id="10" name="TextBox 22"/>
          <p:cNvSpPr txBox="1"/>
          <p:nvPr/>
        </p:nvSpPr>
        <p:spPr>
          <a:xfrm>
            <a:off x="1441450" y="520065"/>
            <a:ext cx="1849755" cy="4781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9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Montserrat" panose="02000505000000020004" charset="0"/>
                <a:sym typeface="字魂58号-创中黑" panose="00000500000000000000" pitchFamily="2" charset="-122"/>
              </a:rPr>
              <a:t>营养不良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Montserrat" panose="02000505000000020004" charset="0"/>
              <a:sym typeface="字魂58号-创中黑" panose="000005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19050"/>
            <a:ext cx="12228195" cy="6839585"/>
          </a:xfrm>
          <a:prstGeom prst="rect">
            <a:avLst/>
          </a:prstGeom>
        </p:spPr>
      </p:pic>
      <p:pic>
        <p:nvPicPr>
          <p:cNvPr id="9" name="图片 8" descr="伙伴网新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0535" y="5739765"/>
            <a:ext cx="1353820" cy="563245"/>
          </a:xfrm>
          <a:prstGeom prst="rect">
            <a:avLst/>
          </a:prstGeom>
        </p:spPr>
      </p:pic>
      <p:cxnSp>
        <p:nvCxnSpPr>
          <p:cNvPr id="17" name="直接连接符 16"/>
          <p:cNvCxnSpPr>
            <a:stCxn id="23" idx="6"/>
          </p:cNvCxnSpPr>
          <p:nvPr/>
        </p:nvCxnSpPr>
        <p:spPr>
          <a:xfrm>
            <a:off x="3900899" y="2688590"/>
            <a:ext cx="5433174" cy="0"/>
          </a:xfrm>
          <a:prstGeom prst="line">
            <a:avLst/>
          </a:prstGeom>
          <a:noFill/>
          <a:ln w="57150">
            <a:solidFill>
              <a:srgbClr val="FF93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矩形 17"/>
          <p:cNvSpPr/>
          <p:nvPr/>
        </p:nvSpPr>
        <p:spPr>
          <a:xfrm>
            <a:off x="4580890" y="3135630"/>
            <a:ext cx="6047105" cy="368300"/>
          </a:xfrm>
          <a:prstGeom prst="rect">
            <a:avLst/>
          </a:prstGeom>
        </p:spPr>
        <p:txBody>
          <a:bodyPr wrap="square">
            <a:spAutoFit/>
          </a:bodyPr>
          <a:p>
            <a:pPr lvl="0" indent="0">
              <a:buFont typeface="Arial" panose="020B0604020202020204" pitchFamily="34" charset="0"/>
              <a:buNone/>
              <a:defRPr/>
            </a:pPr>
            <a:r>
              <a:rPr lang="en-US" altLang="zh-CN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平衡膳食——平衡膳食都知道，可是到底该怎么做？</a:t>
            </a:r>
            <a:endParaRPr lang="zh-CN" altLang="en-US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101636" y="1788959"/>
            <a:ext cx="1799263" cy="1799263"/>
          </a:xfrm>
          <a:prstGeom prst="ellipse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燕尾形 23"/>
          <p:cNvSpPr/>
          <p:nvPr/>
        </p:nvSpPr>
        <p:spPr>
          <a:xfrm>
            <a:off x="2605474" y="2166862"/>
            <a:ext cx="791588" cy="1043457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69460" y="4911725"/>
            <a:ext cx="7182485" cy="645160"/>
          </a:xfrm>
          <a:prstGeom prst="rect">
            <a:avLst/>
          </a:prstGeom>
        </p:spPr>
        <p:txBody>
          <a:bodyPr wrap="square">
            <a:spAutoFit/>
          </a:bodyPr>
          <a:p>
            <a:pPr lvl="0" indent="0">
              <a:buFont typeface="Arial" panose="020B0604020202020204" pitchFamily="34" charset="0"/>
              <a:buNone/>
              <a:defRPr/>
            </a:pPr>
            <a:r>
              <a:rPr lang="en-US" altLang="zh-CN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  </a:t>
            </a:r>
            <a:r>
              <a:rPr lang="zh-CN" alt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食品标签</a:t>
            </a:r>
            <a:r>
              <a:rPr lang="en-US" altLang="zh-CN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这些食品“潜规则”，看透不再被忽悠</a:t>
            </a:r>
            <a:endParaRPr lang="zh-CN" altLang="en-US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>
              <a:buFont typeface="Arial" panose="020B0604020202020204" pitchFamily="34" charset="0"/>
              <a:buNone/>
              <a:defRPr/>
            </a:pPr>
            <a:endParaRPr lang="zh-CN" altLang="en-US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74540" y="5443220"/>
            <a:ext cx="5768340" cy="368300"/>
          </a:xfrm>
          <a:prstGeom prst="rect">
            <a:avLst/>
          </a:prstGeom>
        </p:spPr>
        <p:txBody>
          <a:bodyPr wrap="square">
            <a:spAutoFit/>
          </a:bodyPr>
          <a:p>
            <a:pPr lvl="0" indent="0">
              <a:buFont typeface="Arial" panose="020B0604020202020204" pitchFamily="34" charset="0"/>
              <a:buNone/>
              <a:defRPr/>
            </a:pPr>
            <a:r>
              <a:rPr lang="en-US" altLang="zh-CN" kern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 </a:t>
            </a:r>
            <a:r>
              <a:rPr lang="zh-CN" alt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保质期</a:t>
            </a:r>
            <a:r>
              <a:rPr lang="en-US" altLang="zh-CN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过了保质期的食品还能吃吗？</a:t>
            </a:r>
            <a:r>
              <a:rPr lang="en-US" altLang="zh-CN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zh-CN" altLang="en-US" b="1" kern="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80890" y="3729355"/>
            <a:ext cx="5320030" cy="368300"/>
          </a:xfrm>
          <a:prstGeom prst="rect">
            <a:avLst/>
          </a:prstGeom>
        </p:spPr>
        <p:txBody>
          <a:bodyPr wrap="square">
            <a:spAutoFit/>
          </a:bodyPr>
          <a:p>
            <a:pPr lvl="0" indent="0">
              <a:buFont typeface="Arial" panose="020B0604020202020204" pitchFamily="34" charset="0"/>
              <a:buNone/>
              <a:defRPr/>
            </a:pPr>
            <a:r>
              <a:rPr lang="zh-CN" alt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  </a:t>
            </a:r>
            <a:r>
              <a:rPr lang="zh-CN" alt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营养不良——小胖墩儿也会营养不良？</a:t>
            </a:r>
            <a:endParaRPr lang="zh-CN" altLang="en-US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80890" y="4332605"/>
            <a:ext cx="5473700" cy="368300"/>
          </a:xfrm>
          <a:prstGeom prst="rect">
            <a:avLst/>
          </a:prstGeom>
        </p:spPr>
        <p:txBody>
          <a:bodyPr wrap="square">
            <a:spAutoFit/>
          </a:bodyPr>
          <a:p>
            <a:pPr lvl="0" indent="0">
              <a:buFont typeface="Arial" panose="020B0604020202020204" pitchFamily="34" charset="0"/>
              <a:buNone/>
              <a:defRPr/>
            </a:pPr>
            <a:r>
              <a:rPr lang="en-US" altLang="zh-CN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  </a:t>
            </a:r>
            <a:r>
              <a:rPr lang="zh-CN" altLang="en-US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吃零食</a:t>
            </a:r>
            <a:r>
              <a:rPr lang="en-US" altLang="zh-CN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孩子到底该不该吃零食？</a:t>
            </a:r>
            <a:endParaRPr lang="zh-CN" altLang="en-US" b="1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7411720" y="2600325"/>
            <a:ext cx="273558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zh-CN" altLang="en-US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零食是什么？</a:t>
            </a:r>
            <a:endParaRPr lang="zh-CN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zh-CN" altLang="en-US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为什么要吃零食？</a:t>
            </a:r>
            <a:endParaRPr lang="zh-CN" altLang="en-US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zh-CN" altLang="en-US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应该怎么吃零食？</a:t>
            </a:r>
            <a:endParaRPr lang="zh-CN" altLang="en-US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5425" y="2152650"/>
            <a:ext cx="5348605" cy="3001645"/>
          </a:xfrm>
          <a:prstGeom prst="rect">
            <a:avLst/>
          </a:prstGeom>
        </p:spPr>
      </p:pic>
      <p:sp>
        <p:nvSpPr>
          <p:cNvPr id="15" name="Freeform 19"/>
          <p:cNvSpPr/>
          <p:nvPr/>
        </p:nvSpPr>
        <p:spPr bwMode="auto">
          <a:xfrm>
            <a:off x="1125855" y="520065"/>
            <a:ext cx="2401570" cy="1133475"/>
          </a:xfrm>
          <a:custGeom>
            <a:avLst/>
            <a:gdLst>
              <a:gd name="T0" fmla="*/ 341 w 380"/>
              <a:gd name="T1" fmla="*/ 0 h 179"/>
              <a:gd name="T2" fmla="*/ 39 w 380"/>
              <a:gd name="T3" fmla="*/ 0 h 179"/>
              <a:gd name="T4" fmla="*/ 0 w 380"/>
              <a:gd name="T5" fmla="*/ 39 h 179"/>
              <a:gd name="T6" fmla="*/ 0 w 380"/>
              <a:gd name="T7" fmla="*/ 142 h 179"/>
              <a:gd name="T8" fmla="*/ 15 w 380"/>
              <a:gd name="T9" fmla="*/ 157 h 179"/>
              <a:gd name="T10" fmla="*/ 31 w 380"/>
              <a:gd name="T11" fmla="*/ 142 h 179"/>
              <a:gd name="T12" fmla="*/ 31 w 380"/>
              <a:gd name="T13" fmla="*/ 101 h 179"/>
              <a:gd name="T14" fmla="*/ 46 w 380"/>
              <a:gd name="T15" fmla="*/ 86 h 179"/>
              <a:gd name="T16" fmla="*/ 61 w 380"/>
              <a:gd name="T17" fmla="*/ 101 h 179"/>
              <a:gd name="T18" fmla="*/ 61 w 380"/>
              <a:gd name="T19" fmla="*/ 164 h 179"/>
              <a:gd name="T20" fmla="*/ 76 w 380"/>
              <a:gd name="T21" fmla="*/ 179 h 179"/>
              <a:gd name="T22" fmla="*/ 91 w 380"/>
              <a:gd name="T23" fmla="*/ 164 h 179"/>
              <a:gd name="T24" fmla="*/ 91 w 380"/>
              <a:gd name="T25" fmla="*/ 93 h 179"/>
              <a:gd name="T26" fmla="*/ 91 w 380"/>
              <a:gd name="T27" fmla="*/ 93 h 179"/>
              <a:gd name="T28" fmla="*/ 106 w 380"/>
              <a:gd name="T29" fmla="*/ 78 h 179"/>
              <a:gd name="T30" fmla="*/ 121 w 380"/>
              <a:gd name="T31" fmla="*/ 93 h 179"/>
              <a:gd name="T32" fmla="*/ 121 w 380"/>
              <a:gd name="T33" fmla="*/ 121 h 179"/>
              <a:gd name="T34" fmla="*/ 136 w 380"/>
              <a:gd name="T35" fmla="*/ 136 h 179"/>
              <a:gd name="T36" fmla="*/ 152 w 380"/>
              <a:gd name="T37" fmla="*/ 121 h 179"/>
              <a:gd name="T38" fmla="*/ 152 w 380"/>
              <a:gd name="T39" fmla="*/ 93 h 179"/>
              <a:gd name="T40" fmla="*/ 167 w 380"/>
              <a:gd name="T41" fmla="*/ 78 h 179"/>
              <a:gd name="T42" fmla="*/ 341 w 380"/>
              <a:gd name="T43" fmla="*/ 78 h 179"/>
              <a:gd name="T44" fmla="*/ 380 w 380"/>
              <a:gd name="T45" fmla="*/ 39 h 179"/>
              <a:gd name="T46" fmla="*/ 341 w 380"/>
              <a:gd name="T47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80" h="179">
                <a:moveTo>
                  <a:pt x="341" y="0"/>
                </a:moveTo>
                <a:cubicBezTo>
                  <a:pt x="39" y="0"/>
                  <a:pt x="39" y="0"/>
                  <a:pt x="39" y="0"/>
                </a:cubicBezTo>
                <a:cubicBezTo>
                  <a:pt x="18" y="0"/>
                  <a:pt x="0" y="17"/>
                  <a:pt x="0" y="39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50"/>
                  <a:pt x="7" y="157"/>
                  <a:pt x="15" y="157"/>
                </a:cubicBezTo>
                <a:cubicBezTo>
                  <a:pt x="24" y="157"/>
                  <a:pt x="31" y="150"/>
                  <a:pt x="31" y="142"/>
                </a:cubicBezTo>
                <a:cubicBezTo>
                  <a:pt x="31" y="101"/>
                  <a:pt x="31" y="101"/>
                  <a:pt x="31" y="101"/>
                </a:cubicBezTo>
                <a:cubicBezTo>
                  <a:pt x="31" y="93"/>
                  <a:pt x="37" y="86"/>
                  <a:pt x="46" y="86"/>
                </a:cubicBezTo>
                <a:cubicBezTo>
                  <a:pt x="54" y="86"/>
                  <a:pt x="61" y="93"/>
                  <a:pt x="61" y="101"/>
                </a:cubicBezTo>
                <a:cubicBezTo>
                  <a:pt x="61" y="164"/>
                  <a:pt x="61" y="164"/>
                  <a:pt x="61" y="164"/>
                </a:cubicBezTo>
                <a:cubicBezTo>
                  <a:pt x="61" y="172"/>
                  <a:pt x="68" y="179"/>
                  <a:pt x="76" y="179"/>
                </a:cubicBezTo>
                <a:cubicBezTo>
                  <a:pt x="84" y="179"/>
                  <a:pt x="91" y="172"/>
                  <a:pt x="91" y="164"/>
                </a:cubicBezTo>
                <a:cubicBezTo>
                  <a:pt x="91" y="93"/>
                  <a:pt x="91" y="93"/>
                  <a:pt x="91" y="93"/>
                </a:cubicBezTo>
                <a:cubicBezTo>
                  <a:pt x="91" y="93"/>
                  <a:pt x="91" y="93"/>
                  <a:pt x="91" y="93"/>
                </a:cubicBezTo>
                <a:cubicBezTo>
                  <a:pt x="91" y="84"/>
                  <a:pt x="98" y="78"/>
                  <a:pt x="106" y="78"/>
                </a:cubicBezTo>
                <a:cubicBezTo>
                  <a:pt x="115" y="78"/>
                  <a:pt x="121" y="84"/>
                  <a:pt x="121" y="93"/>
                </a:cubicBezTo>
                <a:cubicBezTo>
                  <a:pt x="121" y="121"/>
                  <a:pt x="121" y="121"/>
                  <a:pt x="121" y="121"/>
                </a:cubicBezTo>
                <a:cubicBezTo>
                  <a:pt x="121" y="129"/>
                  <a:pt x="128" y="136"/>
                  <a:pt x="136" y="136"/>
                </a:cubicBezTo>
                <a:cubicBezTo>
                  <a:pt x="145" y="136"/>
                  <a:pt x="152" y="129"/>
                  <a:pt x="152" y="121"/>
                </a:cubicBezTo>
                <a:cubicBezTo>
                  <a:pt x="152" y="93"/>
                  <a:pt x="152" y="93"/>
                  <a:pt x="152" y="93"/>
                </a:cubicBezTo>
                <a:cubicBezTo>
                  <a:pt x="152" y="84"/>
                  <a:pt x="158" y="78"/>
                  <a:pt x="167" y="78"/>
                </a:cubicBezTo>
                <a:cubicBezTo>
                  <a:pt x="341" y="78"/>
                  <a:pt x="341" y="78"/>
                  <a:pt x="341" y="78"/>
                </a:cubicBezTo>
                <a:cubicBezTo>
                  <a:pt x="362" y="78"/>
                  <a:pt x="380" y="60"/>
                  <a:pt x="380" y="39"/>
                </a:cubicBezTo>
                <a:cubicBezTo>
                  <a:pt x="380" y="17"/>
                  <a:pt x="362" y="0"/>
                  <a:pt x="341" y="0"/>
                </a:cubicBezTo>
                <a:close/>
              </a:path>
            </a:pathLst>
          </a:custGeom>
          <a:gradFill>
            <a:gsLst>
              <a:gs pos="0">
                <a:srgbClr val="9EE256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 sz="1400" dirty="0">
              <a:latin typeface="字魂58号-创中黑" panose="00000500000000000000" pitchFamily="2" charset="-122"/>
              <a:ea typeface="字魂58号-创中黑" panose="00000500000000000000" pitchFamily="2" charset="-122"/>
              <a:sym typeface="字魂58号-创中黑" panose="00000500000000000000" pitchFamily="2" charset="-122"/>
            </a:endParaRPr>
          </a:p>
        </p:txBody>
      </p:sp>
      <p:sp>
        <p:nvSpPr>
          <p:cNvPr id="10" name="TextBox 22"/>
          <p:cNvSpPr txBox="1"/>
          <p:nvPr/>
        </p:nvSpPr>
        <p:spPr>
          <a:xfrm>
            <a:off x="1612900" y="520065"/>
            <a:ext cx="1849755" cy="4781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9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Montserrat" panose="02000505000000020004" charset="0"/>
                <a:sym typeface="字魂58号-创中黑" panose="00000500000000000000" pitchFamily="2" charset="-122"/>
              </a:rPr>
              <a:t>吃零食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Montserrat" panose="02000505000000020004" charset="0"/>
              <a:sym typeface="字魂58号-创中黑" panose="000005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045970" y="5021580"/>
            <a:ext cx="753745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零食是什么？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>
              <a:lnSpc>
                <a:spcPct val="150000"/>
              </a:lnSpc>
            </a:pPr>
            <a:r>
              <a:rPr lang="zh-CN" b="0">
                <a:latin typeface="微软雅黑" panose="020B0503020204020204" charset="-122"/>
                <a:ea typeface="微软雅黑" panose="020B0503020204020204" charset="-122"/>
              </a:rPr>
              <a:t>零食不只有薯条、可乐，三餐时间外吃的所有食物和饮料都是零食。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7325" y="1652905"/>
            <a:ext cx="5405755" cy="3056255"/>
          </a:xfrm>
          <a:prstGeom prst="rect">
            <a:avLst/>
          </a:prstGeom>
        </p:spPr>
      </p:pic>
      <p:sp>
        <p:nvSpPr>
          <p:cNvPr id="15" name="Freeform 19"/>
          <p:cNvSpPr/>
          <p:nvPr/>
        </p:nvSpPr>
        <p:spPr bwMode="auto">
          <a:xfrm>
            <a:off x="1125855" y="520065"/>
            <a:ext cx="2401570" cy="1133475"/>
          </a:xfrm>
          <a:custGeom>
            <a:avLst/>
            <a:gdLst>
              <a:gd name="T0" fmla="*/ 341 w 380"/>
              <a:gd name="T1" fmla="*/ 0 h 179"/>
              <a:gd name="T2" fmla="*/ 39 w 380"/>
              <a:gd name="T3" fmla="*/ 0 h 179"/>
              <a:gd name="T4" fmla="*/ 0 w 380"/>
              <a:gd name="T5" fmla="*/ 39 h 179"/>
              <a:gd name="T6" fmla="*/ 0 w 380"/>
              <a:gd name="T7" fmla="*/ 142 h 179"/>
              <a:gd name="T8" fmla="*/ 15 w 380"/>
              <a:gd name="T9" fmla="*/ 157 h 179"/>
              <a:gd name="T10" fmla="*/ 31 w 380"/>
              <a:gd name="T11" fmla="*/ 142 h 179"/>
              <a:gd name="T12" fmla="*/ 31 w 380"/>
              <a:gd name="T13" fmla="*/ 101 h 179"/>
              <a:gd name="T14" fmla="*/ 46 w 380"/>
              <a:gd name="T15" fmla="*/ 86 h 179"/>
              <a:gd name="T16" fmla="*/ 61 w 380"/>
              <a:gd name="T17" fmla="*/ 101 h 179"/>
              <a:gd name="T18" fmla="*/ 61 w 380"/>
              <a:gd name="T19" fmla="*/ 164 h 179"/>
              <a:gd name="T20" fmla="*/ 76 w 380"/>
              <a:gd name="T21" fmla="*/ 179 h 179"/>
              <a:gd name="T22" fmla="*/ 91 w 380"/>
              <a:gd name="T23" fmla="*/ 164 h 179"/>
              <a:gd name="T24" fmla="*/ 91 w 380"/>
              <a:gd name="T25" fmla="*/ 93 h 179"/>
              <a:gd name="T26" fmla="*/ 91 w 380"/>
              <a:gd name="T27" fmla="*/ 93 h 179"/>
              <a:gd name="T28" fmla="*/ 106 w 380"/>
              <a:gd name="T29" fmla="*/ 78 h 179"/>
              <a:gd name="T30" fmla="*/ 121 w 380"/>
              <a:gd name="T31" fmla="*/ 93 h 179"/>
              <a:gd name="T32" fmla="*/ 121 w 380"/>
              <a:gd name="T33" fmla="*/ 121 h 179"/>
              <a:gd name="T34" fmla="*/ 136 w 380"/>
              <a:gd name="T35" fmla="*/ 136 h 179"/>
              <a:gd name="T36" fmla="*/ 152 w 380"/>
              <a:gd name="T37" fmla="*/ 121 h 179"/>
              <a:gd name="T38" fmla="*/ 152 w 380"/>
              <a:gd name="T39" fmla="*/ 93 h 179"/>
              <a:gd name="T40" fmla="*/ 167 w 380"/>
              <a:gd name="T41" fmla="*/ 78 h 179"/>
              <a:gd name="T42" fmla="*/ 341 w 380"/>
              <a:gd name="T43" fmla="*/ 78 h 179"/>
              <a:gd name="T44" fmla="*/ 380 w 380"/>
              <a:gd name="T45" fmla="*/ 39 h 179"/>
              <a:gd name="T46" fmla="*/ 341 w 380"/>
              <a:gd name="T47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80" h="179">
                <a:moveTo>
                  <a:pt x="341" y="0"/>
                </a:moveTo>
                <a:cubicBezTo>
                  <a:pt x="39" y="0"/>
                  <a:pt x="39" y="0"/>
                  <a:pt x="39" y="0"/>
                </a:cubicBezTo>
                <a:cubicBezTo>
                  <a:pt x="18" y="0"/>
                  <a:pt x="0" y="17"/>
                  <a:pt x="0" y="39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50"/>
                  <a:pt x="7" y="157"/>
                  <a:pt x="15" y="157"/>
                </a:cubicBezTo>
                <a:cubicBezTo>
                  <a:pt x="24" y="157"/>
                  <a:pt x="31" y="150"/>
                  <a:pt x="31" y="142"/>
                </a:cubicBezTo>
                <a:cubicBezTo>
                  <a:pt x="31" y="101"/>
                  <a:pt x="31" y="101"/>
                  <a:pt x="31" y="101"/>
                </a:cubicBezTo>
                <a:cubicBezTo>
                  <a:pt x="31" y="93"/>
                  <a:pt x="37" y="86"/>
                  <a:pt x="46" y="86"/>
                </a:cubicBezTo>
                <a:cubicBezTo>
                  <a:pt x="54" y="86"/>
                  <a:pt x="61" y="93"/>
                  <a:pt x="61" y="101"/>
                </a:cubicBezTo>
                <a:cubicBezTo>
                  <a:pt x="61" y="164"/>
                  <a:pt x="61" y="164"/>
                  <a:pt x="61" y="164"/>
                </a:cubicBezTo>
                <a:cubicBezTo>
                  <a:pt x="61" y="172"/>
                  <a:pt x="68" y="179"/>
                  <a:pt x="76" y="179"/>
                </a:cubicBezTo>
                <a:cubicBezTo>
                  <a:pt x="84" y="179"/>
                  <a:pt x="91" y="172"/>
                  <a:pt x="91" y="164"/>
                </a:cubicBezTo>
                <a:cubicBezTo>
                  <a:pt x="91" y="93"/>
                  <a:pt x="91" y="93"/>
                  <a:pt x="91" y="93"/>
                </a:cubicBezTo>
                <a:cubicBezTo>
                  <a:pt x="91" y="93"/>
                  <a:pt x="91" y="93"/>
                  <a:pt x="91" y="93"/>
                </a:cubicBezTo>
                <a:cubicBezTo>
                  <a:pt x="91" y="84"/>
                  <a:pt x="98" y="78"/>
                  <a:pt x="106" y="78"/>
                </a:cubicBezTo>
                <a:cubicBezTo>
                  <a:pt x="115" y="78"/>
                  <a:pt x="121" y="84"/>
                  <a:pt x="121" y="93"/>
                </a:cubicBezTo>
                <a:cubicBezTo>
                  <a:pt x="121" y="121"/>
                  <a:pt x="121" y="121"/>
                  <a:pt x="121" y="121"/>
                </a:cubicBezTo>
                <a:cubicBezTo>
                  <a:pt x="121" y="129"/>
                  <a:pt x="128" y="136"/>
                  <a:pt x="136" y="136"/>
                </a:cubicBezTo>
                <a:cubicBezTo>
                  <a:pt x="145" y="136"/>
                  <a:pt x="152" y="129"/>
                  <a:pt x="152" y="121"/>
                </a:cubicBezTo>
                <a:cubicBezTo>
                  <a:pt x="152" y="93"/>
                  <a:pt x="152" y="93"/>
                  <a:pt x="152" y="93"/>
                </a:cubicBezTo>
                <a:cubicBezTo>
                  <a:pt x="152" y="84"/>
                  <a:pt x="158" y="78"/>
                  <a:pt x="167" y="78"/>
                </a:cubicBezTo>
                <a:cubicBezTo>
                  <a:pt x="341" y="78"/>
                  <a:pt x="341" y="78"/>
                  <a:pt x="341" y="78"/>
                </a:cubicBezTo>
                <a:cubicBezTo>
                  <a:pt x="362" y="78"/>
                  <a:pt x="380" y="60"/>
                  <a:pt x="380" y="39"/>
                </a:cubicBezTo>
                <a:cubicBezTo>
                  <a:pt x="380" y="17"/>
                  <a:pt x="362" y="0"/>
                  <a:pt x="341" y="0"/>
                </a:cubicBezTo>
                <a:close/>
              </a:path>
            </a:pathLst>
          </a:custGeom>
          <a:gradFill>
            <a:gsLst>
              <a:gs pos="0">
                <a:srgbClr val="9EE256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 sz="1400" dirty="0">
              <a:latin typeface="字魂58号-创中黑" panose="00000500000000000000" pitchFamily="2" charset="-122"/>
              <a:ea typeface="字魂58号-创中黑" panose="00000500000000000000" pitchFamily="2" charset="-122"/>
              <a:sym typeface="字魂58号-创中黑" panose="00000500000000000000" pitchFamily="2" charset="-122"/>
            </a:endParaRPr>
          </a:p>
        </p:txBody>
      </p:sp>
      <p:sp>
        <p:nvSpPr>
          <p:cNvPr id="10" name="TextBox 22"/>
          <p:cNvSpPr txBox="1"/>
          <p:nvPr/>
        </p:nvSpPr>
        <p:spPr>
          <a:xfrm>
            <a:off x="1612900" y="520065"/>
            <a:ext cx="1849755" cy="4781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9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Montserrat" panose="02000505000000020004" charset="0"/>
                <a:sym typeface="字魂58号-创中黑" panose="00000500000000000000" pitchFamily="2" charset="-122"/>
              </a:rPr>
              <a:t>吃零食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Montserrat" panose="02000505000000020004" charset="0"/>
              <a:sym typeface="字魂58号-创中黑" panose="000005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6238875" y="2883853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266700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351270" y="2071370"/>
            <a:ext cx="438531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lnSpc>
                <a:spcPct val="150000"/>
              </a:lnSpc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为什么要吃零食？</a:t>
            </a:r>
            <a:endParaRPr lang="zh-CN" b="0">
              <a:latin typeface="微软雅黑" panose="020B0503020204020204" charset="-122"/>
              <a:ea typeface="微软雅黑" panose="020B0503020204020204" charset="-122"/>
            </a:endParaRPr>
          </a:p>
          <a:p>
            <a:pPr indent="266700">
              <a:lnSpc>
                <a:spcPct val="150000"/>
              </a:lnSpc>
            </a:pPr>
            <a:r>
              <a:rPr 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处于快速生长发育的孩子，平时学习、运动量也都很大，需要保证大量的能量和营养素的供给。但由于孩子的胃容量较小，每餐吃下的食物有限，只依靠日常三餐很难完全满足身体需求。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6930" y="2113915"/>
            <a:ext cx="5147310" cy="2900045"/>
          </a:xfrm>
          <a:prstGeom prst="rect">
            <a:avLst/>
          </a:prstGeom>
        </p:spPr>
      </p:pic>
      <p:sp>
        <p:nvSpPr>
          <p:cNvPr id="15" name="Freeform 19"/>
          <p:cNvSpPr/>
          <p:nvPr/>
        </p:nvSpPr>
        <p:spPr bwMode="auto">
          <a:xfrm>
            <a:off x="1125855" y="520065"/>
            <a:ext cx="2401570" cy="1133475"/>
          </a:xfrm>
          <a:custGeom>
            <a:avLst/>
            <a:gdLst>
              <a:gd name="T0" fmla="*/ 341 w 380"/>
              <a:gd name="T1" fmla="*/ 0 h 179"/>
              <a:gd name="T2" fmla="*/ 39 w 380"/>
              <a:gd name="T3" fmla="*/ 0 h 179"/>
              <a:gd name="T4" fmla="*/ 0 w 380"/>
              <a:gd name="T5" fmla="*/ 39 h 179"/>
              <a:gd name="T6" fmla="*/ 0 w 380"/>
              <a:gd name="T7" fmla="*/ 142 h 179"/>
              <a:gd name="T8" fmla="*/ 15 w 380"/>
              <a:gd name="T9" fmla="*/ 157 h 179"/>
              <a:gd name="T10" fmla="*/ 31 w 380"/>
              <a:gd name="T11" fmla="*/ 142 h 179"/>
              <a:gd name="T12" fmla="*/ 31 w 380"/>
              <a:gd name="T13" fmla="*/ 101 h 179"/>
              <a:gd name="T14" fmla="*/ 46 w 380"/>
              <a:gd name="T15" fmla="*/ 86 h 179"/>
              <a:gd name="T16" fmla="*/ 61 w 380"/>
              <a:gd name="T17" fmla="*/ 101 h 179"/>
              <a:gd name="T18" fmla="*/ 61 w 380"/>
              <a:gd name="T19" fmla="*/ 164 h 179"/>
              <a:gd name="T20" fmla="*/ 76 w 380"/>
              <a:gd name="T21" fmla="*/ 179 h 179"/>
              <a:gd name="T22" fmla="*/ 91 w 380"/>
              <a:gd name="T23" fmla="*/ 164 h 179"/>
              <a:gd name="T24" fmla="*/ 91 w 380"/>
              <a:gd name="T25" fmla="*/ 93 h 179"/>
              <a:gd name="T26" fmla="*/ 91 w 380"/>
              <a:gd name="T27" fmla="*/ 93 h 179"/>
              <a:gd name="T28" fmla="*/ 106 w 380"/>
              <a:gd name="T29" fmla="*/ 78 h 179"/>
              <a:gd name="T30" fmla="*/ 121 w 380"/>
              <a:gd name="T31" fmla="*/ 93 h 179"/>
              <a:gd name="T32" fmla="*/ 121 w 380"/>
              <a:gd name="T33" fmla="*/ 121 h 179"/>
              <a:gd name="T34" fmla="*/ 136 w 380"/>
              <a:gd name="T35" fmla="*/ 136 h 179"/>
              <a:gd name="T36" fmla="*/ 152 w 380"/>
              <a:gd name="T37" fmla="*/ 121 h 179"/>
              <a:gd name="T38" fmla="*/ 152 w 380"/>
              <a:gd name="T39" fmla="*/ 93 h 179"/>
              <a:gd name="T40" fmla="*/ 167 w 380"/>
              <a:gd name="T41" fmla="*/ 78 h 179"/>
              <a:gd name="T42" fmla="*/ 341 w 380"/>
              <a:gd name="T43" fmla="*/ 78 h 179"/>
              <a:gd name="T44" fmla="*/ 380 w 380"/>
              <a:gd name="T45" fmla="*/ 39 h 179"/>
              <a:gd name="T46" fmla="*/ 341 w 380"/>
              <a:gd name="T47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80" h="179">
                <a:moveTo>
                  <a:pt x="341" y="0"/>
                </a:moveTo>
                <a:cubicBezTo>
                  <a:pt x="39" y="0"/>
                  <a:pt x="39" y="0"/>
                  <a:pt x="39" y="0"/>
                </a:cubicBezTo>
                <a:cubicBezTo>
                  <a:pt x="18" y="0"/>
                  <a:pt x="0" y="17"/>
                  <a:pt x="0" y="39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50"/>
                  <a:pt x="7" y="157"/>
                  <a:pt x="15" y="157"/>
                </a:cubicBezTo>
                <a:cubicBezTo>
                  <a:pt x="24" y="157"/>
                  <a:pt x="31" y="150"/>
                  <a:pt x="31" y="142"/>
                </a:cubicBezTo>
                <a:cubicBezTo>
                  <a:pt x="31" y="101"/>
                  <a:pt x="31" y="101"/>
                  <a:pt x="31" y="101"/>
                </a:cubicBezTo>
                <a:cubicBezTo>
                  <a:pt x="31" y="93"/>
                  <a:pt x="37" y="86"/>
                  <a:pt x="46" y="86"/>
                </a:cubicBezTo>
                <a:cubicBezTo>
                  <a:pt x="54" y="86"/>
                  <a:pt x="61" y="93"/>
                  <a:pt x="61" y="101"/>
                </a:cubicBezTo>
                <a:cubicBezTo>
                  <a:pt x="61" y="164"/>
                  <a:pt x="61" y="164"/>
                  <a:pt x="61" y="164"/>
                </a:cubicBezTo>
                <a:cubicBezTo>
                  <a:pt x="61" y="172"/>
                  <a:pt x="68" y="179"/>
                  <a:pt x="76" y="179"/>
                </a:cubicBezTo>
                <a:cubicBezTo>
                  <a:pt x="84" y="179"/>
                  <a:pt x="91" y="172"/>
                  <a:pt x="91" y="164"/>
                </a:cubicBezTo>
                <a:cubicBezTo>
                  <a:pt x="91" y="93"/>
                  <a:pt x="91" y="93"/>
                  <a:pt x="91" y="93"/>
                </a:cubicBezTo>
                <a:cubicBezTo>
                  <a:pt x="91" y="93"/>
                  <a:pt x="91" y="93"/>
                  <a:pt x="91" y="93"/>
                </a:cubicBezTo>
                <a:cubicBezTo>
                  <a:pt x="91" y="84"/>
                  <a:pt x="98" y="78"/>
                  <a:pt x="106" y="78"/>
                </a:cubicBezTo>
                <a:cubicBezTo>
                  <a:pt x="115" y="78"/>
                  <a:pt x="121" y="84"/>
                  <a:pt x="121" y="93"/>
                </a:cubicBezTo>
                <a:cubicBezTo>
                  <a:pt x="121" y="121"/>
                  <a:pt x="121" y="121"/>
                  <a:pt x="121" y="121"/>
                </a:cubicBezTo>
                <a:cubicBezTo>
                  <a:pt x="121" y="129"/>
                  <a:pt x="128" y="136"/>
                  <a:pt x="136" y="136"/>
                </a:cubicBezTo>
                <a:cubicBezTo>
                  <a:pt x="145" y="136"/>
                  <a:pt x="152" y="129"/>
                  <a:pt x="152" y="121"/>
                </a:cubicBezTo>
                <a:cubicBezTo>
                  <a:pt x="152" y="93"/>
                  <a:pt x="152" y="93"/>
                  <a:pt x="152" y="93"/>
                </a:cubicBezTo>
                <a:cubicBezTo>
                  <a:pt x="152" y="84"/>
                  <a:pt x="158" y="78"/>
                  <a:pt x="167" y="78"/>
                </a:cubicBezTo>
                <a:cubicBezTo>
                  <a:pt x="341" y="78"/>
                  <a:pt x="341" y="78"/>
                  <a:pt x="341" y="78"/>
                </a:cubicBezTo>
                <a:cubicBezTo>
                  <a:pt x="362" y="78"/>
                  <a:pt x="380" y="60"/>
                  <a:pt x="380" y="39"/>
                </a:cubicBezTo>
                <a:cubicBezTo>
                  <a:pt x="380" y="17"/>
                  <a:pt x="362" y="0"/>
                  <a:pt x="341" y="0"/>
                </a:cubicBezTo>
                <a:close/>
              </a:path>
            </a:pathLst>
          </a:custGeom>
          <a:gradFill>
            <a:gsLst>
              <a:gs pos="0">
                <a:srgbClr val="9EE256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 sz="1400" dirty="0">
              <a:latin typeface="字魂58号-创中黑" panose="00000500000000000000" pitchFamily="2" charset="-122"/>
              <a:ea typeface="字魂58号-创中黑" panose="00000500000000000000" pitchFamily="2" charset="-122"/>
              <a:sym typeface="字魂58号-创中黑" panose="00000500000000000000" pitchFamily="2" charset="-122"/>
            </a:endParaRPr>
          </a:p>
        </p:txBody>
      </p:sp>
      <p:sp>
        <p:nvSpPr>
          <p:cNvPr id="10" name="TextBox 22"/>
          <p:cNvSpPr txBox="1"/>
          <p:nvPr/>
        </p:nvSpPr>
        <p:spPr>
          <a:xfrm>
            <a:off x="1612900" y="520065"/>
            <a:ext cx="1849755" cy="4781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9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Montserrat" panose="02000505000000020004" charset="0"/>
                <a:sym typeface="字魂58号-创中黑" panose="00000500000000000000" pitchFamily="2" charset="-122"/>
              </a:rPr>
              <a:t>吃零食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Montserrat" panose="02000505000000020004" charset="0"/>
              <a:sym typeface="字魂58号-创中黑" panose="000005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993890" y="3004820"/>
            <a:ext cx="214884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200000"/>
              </a:lnSpc>
            </a:pPr>
            <a:r>
              <a:rPr lang="en-US" altLang="zh-CN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</a:t>
            </a:r>
            <a:r>
              <a:rPr lang="zh-CN" altLang="en-US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合适的零食；</a:t>
            </a:r>
            <a:endParaRPr lang="zh-CN" altLang="en-US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200000"/>
              </a:lnSpc>
            </a:pPr>
            <a:r>
              <a:rPr lang="en-US" altLang="zh-CN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</a:t>
            </a:r>
            <a:r>
              <a:rPr lang="zh-CN" altLang="en-US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合适的时间；</a:t>
            </a:r>
            <a:endParaRPr lang="zh-CN" altLang="en-US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200000"/>
              </a:lnSpc>
            </a:pPr>
            <a:r>
              <a:rPr lang="en-US" altLang="zh-CN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 </a:t>
            </a:r>
            <a:r>
              <a:rPr lang="zh-CN" altLang="en-US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良好的习惯。</a:t>
            </a:r>
            <a:endParaRPr lang="zh-CN" altLang="en-US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10375" y="2453640"/>
            <a:ext cx="32143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indent="0">
              <a:buFont typeface="Arial" panose="020B0604020202020204" pitchFamily="34" charset="0"/>
              <a:buNone/>
              <a:defRPr/>
            </a:pPr>
            <a:r>
              <a:rPr lang="zh-CN" altLang="en-US" b="1"/>
              <a:t>所以，零食可以吃 。</a:t>
            </a:r>
            <a:endParaRPr lang="zh-CN" altLang="en-US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4950" y="2313940"/>
            <a:ext cx="4917440" cy="2759710"/>
          </a:xfrm>
          <a:prstGeom prst="rect">
            <a:avLst/>
          </a:prstGeom>
        </p:spPr>
      </p:pic>
      <p:sp>
        <p:nvSpPr>
          <p:cNvPr id="15" name="Freeform 19"/>
          <p:cNvSpPr/>
          <p:nvPr/>
        </p:nvSpPr>
        <p:spPr bwMode="auto">
          <a:xfrm>
            <a:off x="1125855" y="520065"/>
            <a:ext cx="2401570" cy="1133475"/>
          </a:xfrm>
          <a:custGeom>
            <a:avLst/>
            <a:gdLst>
              <a:gd name="T0" fmla="*/ 341 w 380"/>
              <a:gd name="T1" fmla="*/ 0 h 179"/>
              <a:gd name="T2" fmla="*/ 39 w 380"/>
              <a:gd name="T3" fmla="*/ 0 h 179"/>
              <a:gd name="T4" fmla="*/ 0 w 380"/>
              <a:gd name="T5" fmla="*/ 39 h 179"/>
              <a:gd name="T6" fmla="*/ 0 w 380"/>
              <a:gd name="T7" fmla="*/ 142 h 179"/>
              <a:gd name="T8" fmla="*/ 15 w 380"/>
              <a:gd name="T9" fmla="*/ 157 h 179"/>
              <a:gd name="T10" fmla="*/ 31 w 380"/>
              <a:gd name="T11" fmla="*/ 142 h 179"/>
              <a:gd name="T12" fmla="*/ 31 w 380"/>
              <a:gd name="T13" fmla="*/ 101 h 179"/>
              <a:gd name="T14" fmla="*/ 46 w 380"/>
              <a:gd name="T15" fmla="*/ 86 h 179"/>
              <a:gd name="T16" fmla="*/ 61 w 380"/>
              <a:gd name="T17" fmla="*/ 101 h 179"/>
              <a:gd name="T18" fmla="*/ 61 w 380"/>
              <a:gd name="T19" fmla="*/ 164 h 179"/>
              <a:gd name="T20" fmla="*/ 76 w 380"/>
              <a:gd name="T21" fmla="*/ 179 h 179"/>
              <a:gd name="T22" fmla="*/ 91 w 380"/>
              <a:gd name="T23" fmla="*/ 164 h 179"/>
              <a:gd name="T24" fmla="*/ 91 w 380"/>
              <a:gd name="T25" fmla="*/ 93 h 179"/>
              <a:gd name="T26" fmla="*/ 91 w 380"/>
              <a:gd name="T27" fmla="*/ 93 h 179"/>
              <a:gd name="T28" fmla="*/ 106 w 380"/>
              <a:gd name="T29" fmla="*/ 78 h 179"/>
              <a:gd name="T30" fmla="*/ 121 w 380"/>
              <a:gd name="T31" fmla="*/ 93 h 179"/>
              <a:gd name="T32" fmla="*/ 121 w 380"/>
              <a:gd name="T33" fmla="*/ 121 h 179"/>
              <a:gd name="T34" fmla="*/ 136 w 380"/>
              <a:gd name="T35" fmla="*/ 136 h 179"/>
              <a:gd name="T36" fmla="*/ 152 w 380"/>
              <a:gd name="T37" fmla="*/ 121 h 179"/>
              <a:gd name="T38" fmla="*/ 152 w 380"/>
              <a:gd name="T39" fmla="*/ 93 h 179"/>
              <a:gd name="T40" fmla="*/ 167 w 380"/>
              <a:gd name="T41" fmla="*/ 78 h 179"/>
              <a:gd name="T42" fmla="*/ 341 w 380"/>
              <a:gd name="T43" fmla="*/ 78 h 179"/>
              <a:gd name="T44" fmla="*/ 380 w 380"/>
              <a:gd name="T45" fmla="*/ 39 h 179"/>
              <a:gd name="T46" fmla="*/ 341 w 380"/>
              <a:gd name="T47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80" h="179">
                <a:moveTo>
                  <a:pt x="341" y="0"/>
                </a:moveTo>
                <a:cubicBezTo>
                  <a:pt x="39" y="0"/>
                  <a:pt x="39" y="0"/>
                  <a:pt x="39" y="0"/>
                </a:cubicBezTo>
                <a:cubicBezTo>
                  <a:pt x="18" y="0"/>
                  <a:pt x="0" y="17"/>
                  <a:pt x="0" y="39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50"/>
                  <a:pt x="7" y="157"/>
                  <a:pt x="15" y="157"/>
                </a:cubicBezTo>
                <a:cubicBezTo>
                  <a:pt x="24" y="157"/>
                  <a:pt x="31" y="150"/>
                  <a:pt x="31" y="142"/>
                </a:cubicBezTo>
                <a:cubicBezTo>
                  <a:pt x="31" y="101"/>
                  <a:pt x="31" y="101"/>
                  <a:pt x="31" y="101"/>
                </a:cubicBezTo>
                <a:cubicBezTo>
                  <a:pt x="31" y="93"/>
                  <a:pt x="37" y="86"/>
                  <a:pt x="46" y="86"/>
                </a:cubicBezTo>
                <a:cubicBezTo>
                  <a:pt x="54" y="86"/>
                  <a:pt x="61" y="93"/>
                  <a:pt x="61" y="101"/>
                </a:cubicBezTo>
                <a:cubicBezTo>
                  <a:pt x="61" y="164"/>
                  <a:pt x="61" y="164"/>
                  <a:pt x="61" y="164"/>
                </a:cubicBezTo>
                <a:cubicBezTo>
                  <a:pt x="61" y="172"/>
                  <a:pt x="68" y="179"/>
                  <a:pt x="76" y="179"/>
                </a:cubicBezTo>
                <a:cubicBezTo>
                  <a:pt x="84" y="179"/>
                  <a:pt x="91" y="172"/>
                  <a:pt x="91" y="164"/>
                </a:cubicBezTo>
                <a:cubicBezTo>
                  <a:pt x="91" y="93"/>
                  <a:pt x="91" y="93"/>
                  <a:pt x="91" y="93"/>
                </a:cubicBezTo>
                <a:cubicBezTo>
                  <a:pt x="91" y="93"/>
                  <a:pt x="91" y="93"/>
                  <a:pt x="91" y="93"/>
                </a:cubicBezTo>
                <a:cubicBezTo>
                  <a:pt x="91" y="84"/>
                  <a:pt x="98" y="78"/>
                  <a:pt x="106" y="78"/>
                </a:cubicBezTo>
                <a:cubicBezTo>
                  <a:pt x="115" y="78"/>
                  <a:pt x="121" y="84"/>
                  <a:pt x="121" y="93"/>
                </a:cubicBezTo>
                <a:cubicBezTo>
                  <a:pt x="121" y="121"/>
                  <a:pt x="121" y="121"/>
                  <a:pt x="121" y="121"/>
                </a:cubicBezTo>
                <a:cubicBezTo>
                  <a:pt x="121" y="129"/>
                  <a:pt x="128" y="136"/>
                  <a:pt x="136" y="136"/>
                </a:cubicBezTo>
                <a:cubicBezTo>
                  <a:pt x="145" y="136"/>
                  <a:pt x="152" y="129"/>
                  <a:pt x="152" y="121"/>
                </a:cubicBezTo>
                <a:cubicBezTo>
                  <a:pt x="152" y="93"/>
                  <a:pt x="152" y="93"/>
                  <a:pt x="152" y="93"/>
                </a:cubicBezTo>
                <a:cubicBezTo>
                  <a:pt x="152" y="84"/>
                  <a:pt x="158" y="78"/>
                  <a:pt x="167" y="78"/>
                </a:cubicBezTo>
                <a:cubicBezTo>
                  <a:pt x="341" y="78"/>
                  <a:pt x="341" y="78"/>
                  <a:pt x="341" y="78"/>
                </a:cubicBezTo>
                <a:cubicBezTo>
                  <a:pt x="362" y="78"/>
                  <a:pt x="380" y="60"/>
                  <a:pt x="380" y="39"/>
                </a:cubicBezTo>
                <a:cubicBezTo>
                  <a:pt x="380" y="17"/>
                  <a:pt x="362" y="0"/>
                  <a:pt x="341" y="0"/>
                </a:cubicBezTo>
                <a:close/>
              </a:path>
            </a:pathLst>
          </a:custGeom>
          <a:gradFill>
            <a:gsLst>
              <a:gs pos="0">
                <a:srgbClr val="9EE256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 sz="1400" dirty="0">
              <a:latin typeface="字魂58号-创中黑" panose="00000500000000000000" pitchFamily="2" charset="-122"/>
              <a:ea typeface="字魂58号-创中黑" panose="00000500000000000000" pitchFamily="2" charset="-122"/>
              <a:sym typeface="字魂58号-创中黑" panose="00000500000000000000" pitchFamily="2" charset="-122"/>
            </a:endParaRPr>
          </a:p>
        </p:txBody>
      </p:sp>
      <p:sp>
        <p:nvSpPr>
          <p:cNvPr id="10" name="TextBox 22"/>
          <p:cNvSpPr txBox="1"/>
          <p:nvPr/>
        </p:nvSpPr>
        <p:spPr>
          <a:xfrm>
            <a:off x="1612900" y="520065"/>
            <a:ext cx="1849755" cy="4781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9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Montserrat" panose="02000505000000020004" charset="0"/>
                <a:sym typeface="字魂58号-创中黑" panose="00000500000000000000" pitchFamily="2" charset="-122"/>
              </a:rPr>
              <a:t>吃零食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Montserrat" panose="02000505000000020004" charset="0"/>
              <a:sym typeface="字魂58号-创中黑" panose="000005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6179820" y="2288540"/>
            <a:ext cx="4848225" cy="2630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 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合适的零食</a:t>
            </a:r>
            <a:endParaRPr lang="zh-CN" sz="2000" b="1"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lnSpc>
                <a:spcPct val="150000"/>
              </a:lnSpc>
            </a:pPr>
            <a:r>
              <a:rPr lang="zh-CN" b="0">
                <a:latin typeface="微软雅黑" panose="020B0503020204020204" charset="-122"/>
                <a:ea typeface="微软雅黑" panose="020B0503020204020204" charset="-122"/>
              </a:rPr>
              <a:t>给孩子吃零食，首先，要选对零食的种类。新鲜、天然、易消化且营养卫生的食物是孩子零食的首选，如奶制品、果蔬、坚果、豆类等都是不错的选择，那些油炸、膨化、高盐、高糖的零食就别给孩子吃了。</a:t>
            </a:r>
            <a:endParaRPr lang="zh-CN" altLang="en-US" b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5310" y="2202180"/>
            <a:ext cx="5222240" cy="28295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6179820" y="2288540"/>
            <a:ext cx="4848225" cy="2630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 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合适的时间</a:t>
            </a:r>
            <a:endParaRPr lang="zh-CN" sz="2000" b="1"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lnSpc>
                <a:spcPct val="150000"/>
              </a:lnSpc>
            </a:pPr>
            <a:r>
              <a:rPr lang="zh-CN" b="0">
                <a:latin typeface="微软雅黑" panose="020B0503020204020204" charset="-122"/>
                <a:ea typeface="微软雅黑" panose="020B0503020204020204" charset="-122"/>
              </a:rPr>
              <a:t>零食最好安排在两次正餐之间，饭前、饭后30分钟及睡觉前30分钟都不宜给孩子吃零食，否则易影响孩子的正常饮食和睡眠。再次，吃零食需要控制好量。不能因为吃零食而影响正餐，更不能用零食代替正餐。。</a:t>
            </a:r>
            <a:endParaRPr lang="zh-CN" altLang="en-US" b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6900" y="2295525"/>
            <a:ext cx="5246370" cy="2839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194560" y="2248535"/>
            <a:ext cx="81324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         </a:t>
            </a:r>
            <a:r>
              <a:rPr lang="zh-CN" altLang="en-US" sz="2400"/>
              <a:t>2020年新冠病毒疫情全球肆虐，身体抵抗力成为了公认的抗病利器，合理饮食是身体良好抵抗力的基石。伴随一生的膳食营养平衡教育在今日显得尤其重要，只有全面合理的补充膳食营养、注重膳食平衡，才能更好地维护人体的健康。</a:t>
            </a:r>
            <a:endParaRPr lang="zh-CN" altLang="en-US" sz="2400"/>
          </a:p>
        </p:txBody>
      </p:sp>
      <p:sp>
        <p:nvSpPr>
          <p:cNvPr id="28" name="矩形 27"/>
          <p:cNvSpPr/>
          <p:nvPr/>
        </p:nvSpPr>
        <p:spPr>
          <a:xfrm>
            <a:off x="6431915" y="259080"/>
            <a:ext cx="1388745" cy="494665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字魂58号-创中黑" panose="00000500000000000000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296025" y="235585"/>
            <a:ext cx="1249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58号-创中黑" panose="00000500000000000000" pitchFamily="2" charset="-122"/>
              </a:rPr>
              <a:t>责任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58号-创中黑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53095" y="259080"/>
            <a:ext cx="1388745" cy="494665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字魂58号-创中黑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107680" y="235585"/>
            <a:ext cx="1249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58号-创中黑" panose="00000500000000000000" pitchFamily="2" charset="-122"/>
              </a:rPr>
              <a:t>务实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58号-创中黑" panose="000005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033635" y="259080"/>
            <a:ext cx="1388745" cy="494665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字魂58号-创中黑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907270" y="235585"/>
            <a:ext cx="1249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58号-创中黑" panose="00000500000000000000" pitchFamily="2" charset="-122"/>
              </a:rPr>
              <a:t>共赢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58号-创中黑" panose="00000500000000000000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613290" y="2375541"/>
            <a:ext cx="182174" cy="182174"/>
          </a:xfrm>
          <a:prstGeom prst="ellipse">
            <a:avLst/>
          </a:prstGeom>
          <a:solidFill>
            <a:srgbClr val="00A388"/>
          </a:solidFill>
          <a:ln w="19050" cmpd="sng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2365">
              <a:solidFill>
                <a:schemeClr val="tx1">
                  <a:lumMod val="95000"/>
                  <a:lumOff val="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字魂58号-创中黑" panose="000005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6109970" y="1499235"/>
            <a:ext cx="4848225" cy="1799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 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良好的习惯</a:t>
            </a:r>
            <a:endParaRPr lang="zh-CN" sz="2000" b="1"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lnSpc>
                <a:spcPct val="150000"/>
              </a:lnSpc>
            </a:pPr>
            <a:r>
              <a:rPr lang="zh-CN" b="0">
                <a:latin typeface="微软雅黑" panose="020B0503020204020204" charset="-122"/>
                <a:ea typeface="微软雅黑" panose="020B0503020204020204" charset="-122"/>
              </a:rPr>
              <a:t>吃零食也要养成好习惯。吃零食前要洗手，吃完零食应漱口；应安静进食零食，不要边看电视或边玩边吃零食。</a:t>
            </a:r>
            <a:endParaRPr lang="zh-CN" altLang="en-US" b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9610" y="2004060"/>
            <a:ext cx="5247005" cy="28492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188710" y="3605530"/>
            <a:ext cx="246888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>
              <a:lnSpc>
                <a:spcPct val="150000"/>
              </a:lnSpc>
            </a:pPr>
            <a:r>
              <a:rPr lang="zh-CN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扫码查看零食科普视频</a:t>
            </a:r>
            <a:endParaRPr lang="zh-CN" altLang="en-US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240" y="3157220"/>
            <a:ext cx="1713230" cy="169608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19050"/>
            <a:ext cx="12228195" cy="6839585"/>
          </a:xfrm>
          <a:prstGeom prst="rect">
            <a:avLst/>
          </a:prstGeom>
        </p:spPr>
      </p:pic>
      <p:pic>
        <p:nvPicPr>
          <p:cNvPr id="9" name="图片 8" descr="伙伴网新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0535" y="5739765"/>
            <a:ext cx="1353820" cy="563245"/>
          </a:xfrm>
          <a:prstGeom prst="rect">
            <a:avLst/>
          </a:prstGeom>
        </p:spPr>
      </p:pic>
      <p:cxnSp>
        <p:nvCxnSpPr>
          <p:cNvPr id="17" name="直接连接符 16"/>
          <p:cNvCxnSpPr>
            <a:stCxn id="23" idx="6"/>
          </p:cNvCxnSpPr>
          <p:nvPr/>
        </p:nvCxnSpPr>
        <p:spPr>
          <a:xfrm>
            <a:off x="3900899" y="2688590"/>
            <a:ext cx="5433174" cy="0"/>
          </a:xfrm>
          <a:prstGeom prst="line">
            <a:avLst/>
          </a:prstGeom>
          <a:noFill/>
          <a:ln w="57150">
            <a:solidFill>
              <a:srgbClr val="FF93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矩形 17"/>
          <p:cNvSpPr/>
          <p:nvPr/>
        </p:nvSpPr>
        <p:spPr>
          <a:xfrm>
            <a:off x="4580890" y="3135630"/>
            <a:ext cx="6047105" cy="368300"/>
          </a:xfrm>
          <a:prstGeom prst="rect">
            <a:avLst/>
          </a:prstGeom>
        </p:spPr>
        <p:txBody>
          <a:bodyPr wrap="square">
            <a:spAutoFit/>
          </a:bodyPr>
          <a:p>
            <a:pPr lvl="0" indent="0">
              <a:buFont typeface="Arial" panose="020B0604020202020204" pitchFamily="34" charset="0"/>
              <a:buNone/>
              <a:defRPr/>
            </a:pPr>
            <a:r>
              <a:rPr lang="en-US" altLang="zh-CN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平衡膳食——平衡膳食都知道，可是到底该怎么做？</a:t>
            </a:r>
            <a:endParaRPr lang="zh-CN" altLang="en-US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101636" y="1788959"/>
            <a:ext cx="1799263" cy="1799263"/>
          </a:xfrm>
          <a:prstGeom prst="ellipse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燕尾形 23"/>
          <p:cNvSpPr/>
          <p:nvPr/>
        </p:nvSpPr>
        <p:spPr>
          <a:xfrm>
            <a:off x="2605474" y="2166862"/>
            <a:ext cx="791588" cy="1043457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69460" y="4911725"/>
            <a:ext cx="7182485" cy="368300"/>
          </a:xfrm>
          <a:prstGeom prst="rect">
            <a:avLst/>
          </a:prstGeom>
        </p:spPr>
        <p:txBody>
          <a:bodyPr wrap="square">
            <a:spAutoFit/>
          </a:bodyPr>
          <a:p>
            <a:pPr lvl="0" indent="0">
              <a:buFont typeface="Arial" panose="020B0604020202020204" pitchFamily="34" charset="0"/>
              <a:buNone/>
              <a:defRPr/>
            </a:pPr>
            <a:r>
              <a:rPr lang="en-US" altLang="zh-CN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  </a:t>
            </a:r>
            <a:r>
              <a:rPr lang="zh-CN" altLang="en-US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食品标签</a:t>
            </a:r>
            <a:r>
              <a:rPr lang="en-US" altLang="zh-CN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这些食品“潜规则”，看透不再被忽悠</a:t>
            </a:r>
            <a:endParaRPr lang="zh-CN" altLang="en-US" b="1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74540" y="5443220"/>
            <a:ext cx="5768340" cy="368300"/>
          </a:xfrm>
          <a:prstGeom prst="rect">
            <a:avLst/>
          </a:prstGeom>
        </p:spPr>
        <p:txBody>
          <a:bodyPr wrap="square">
            <a:spAutoFit/>
          </a:bodyPr>
          <a:p>
            <a:pPr lvl="0" indent="0">
              <a:buFont typeface="Arial" panose="020B0604020202020204" pitchFamily="34" charset="0"/>
              <a:buNone/>
              <a:defRPr/>
            </a:pPr>
            <a:r>
              <a:rPr lang="en-US" altLang="zh-CN" kern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 </a:t>
            </a:r>
            <a:r>
              <a:rPr lang="zh-CN" alt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保质期</a:t>
            </a:r>
            <a:r>
              <a:rPr lang="en-US" altLang="zh-CN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过了保质期的食品还能吃吗？</a:t>
            </a:r>
            <a:r>
              <a:rPr lang="en-US" altLang="zh-CN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zh-CN" altLang="en-US" b="1" kern="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80890" y="3729355"/>
            <a:ext cx="5320030" cy="368300"/>
          </a:xfrm>
          <a:prstGeom prst="rect">
            <a:avLst/>
          </a:prstGeom>
        </p:spPr>
        <p:txBody>
          <a:bodyPr wrap="square">
            <a:spAutoFit/>
          </a:bodyPr>
          <a:p>
            <a:pPr lvl="0" indent="0">
              <a:buFont typeface="Arial" panose="020B0604020202020204" pitchFamily="34" charset="0"/>
              <a:buNone/>
              <a:defRPr/>
            </a:pPr>
            <a:r>
              <a:rPr lang="en-US" altLang="zh-CN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  </a:t>
            </a:r>
            <a:r>
              <a:rPr lang="en-US" altLang="zh-CN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营养不良——小胖墩儿也会营养不良？</a:t>
            </a:r>
            <a:endParaRPr lang="zh-CN" altLang="en-US" b="1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80890" y="4332605"/>
            <a:ext cx="5473700" cy="368300"/>
          </a:xfrm>
          <a:prstGeom prst="rect">
            <a:avLst/>
          </a:prstGeom>
        </p:spPr>
        <p:txBody>
          <a:bodyPr wrap="square">
            <a:spAutoFit/>
          </a:bodyPr>
          <a:p>
            <a:pPr lvl="0" indent="0">
              <a:buFont typeface="Arial" panose="020B0604020202020204" pitchFamily="34" charset="0"/>
              <a:buNone/>
              <a:defRPr/>
            </a:pPr>
            <a:r>
              <a:rPr lang="en-US" altLang="zh-CN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  </a:t>
            </a:r>
            <a:r>
              <a:rPr lang="zh-CN" alt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吃零食</a:t>
            </a:r>
            <a:r>
              <a:rPr lang="en-US" altLang="zh-CN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孩子到底该不该吃零食？</a:t>
            </a:r>
            <a:endParaRPr lang="zh-CN" altLang="en-US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995545" y="1663065"/>
            <a:ext cx="4213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1"/>
                </a:solidFill>
              </a:rPr>
              <a:t>正确选择食品时，学会看标签</a:t>
            </a:r>
            <a:endParaRPr lang="zh-CN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3630" y="2548890"/>
            <a:ext cx="2204085" cy="28047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190" y="2595880"/>
            <a:ext cx="2381885" cy="262826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160780" y="5636895"/>
            <a:ext cx="3463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果汁里都是水果吗？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75455" y="5524500"/>
            <a:ext cx="25952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名字里有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奶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”“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乳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，就是牛奶吗？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05065" y="5584825"/>
            <a:ext cx="28809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>
                <a:latin typeface="微软雅黑" panose="020B0503020204020204" charset="-122"/>
                <a:ea typeface="微软雅黑" panose="020B0503020204020204" charset="-122"/>
              </a:rPr>
              <a:t>非油炸食品不含油吗？</a:t>
            </a:r>
            <a:endParaRPr 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920" y="2716530"/>
            <a:ext cx="2625090" cy="24606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185410" y="1856740"/>
            <a:ext cx="91059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000">
                <a:solidFill>
                  <a:srgbClr val="FF0000"/>
                </a:solidFill>
              </a:rPr>
              <a:t>？</a:t>
            </a:r>
            <a:endParaRPr lang="zh-CN" altLang="en-US" sz="80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43075" y="1818005"/>
            <a:ext cx="9182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000">
                <a:solidFill>
                  <a:srgbClr val="FF0000"/>
                </a:solidFill>
              </a:rPr>
              <a:t>？</a:t>
            </a:r>
            <a:endParaRPr lang="zh-CN" altLang="en-US" sz="800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690610" y="1925320"/>
            <a:ext cx="91059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000">
                <a:solidFill>
                  <a:srgbClr val="FF0000"/>
                </a:solidFill>
              </a:rPr>
              <a:t>？</a:t>
            </a:r>
            <a:endParaRPr lang="zh-CN" altLang="en-US" sz="800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28395" y="1666240"/>
            <a:ext cx="46716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indent="0">
              <a:buFont typeface="Arial" panose="020B0604020202020204" pitchFamily="34" charset="0"/>
              <a:buNone/>
              <a:defRPr/>
            </a:pPr>
            <a:r>
              <a:rPr lang="zh-CN" altLang="en-US" b="1"/>
              <a:t>采购食品，并不简单</a:t>
            </a:r>
            <a:endParaRPr lang="zh-CN" altLang="en-US" b="1"/>
          </a:p>
        </p:txBody>
      </p:sp>
      <p:sp>
        <p:nvSpPr>
          <p:cNvPr id="15" name="Freeform 19"/>
          <p:cNvSpPr/>
          <p:nvPr/>
        </p:nvSpPr>
        <p:spPr bwMode="auto">
          <a:xfrm>
            <a:off x="1125855" y="520065"/>
            <a:ext cx="2401570" cy="1133475"/>
          </a:xfrm>
          <a:custGeom>
            <a:avLst/>
            <a:gdLst>
              <a:gd name="T0" fmla="*/ 341 w 380"/>
              <a:gd name="T1" fmla="*/ 0 h 179"/>
              <a:gd name="T2" fmla="*/ 39 w 380"/>
              <a:gd name="T3" fmla="*/ 0 h 179"/>
              <a:gd name="T4" fmla="*/ 0 w 380"/>
              <a:gd name="T5" fmla="*/ 39 h 179"/>
              <a:gd name="T6" fmla="*/ 0 w 380"/>
              <a:gd name="T7" fmla="*/ 142 h 179"/>
              <a:gd name="T8" fmla="*/ 15 w 380"/>
              <a:gd name="T9" fmla="*/ 157 h 179"/>
              <a:gd name="T10" fmla="*/ 31 w 380"/>
              <a:gd name="T11" fmla="*/ 142 h 179"/>
              <a:gd name="T12" fmla="*/ 31 w 380"/>
              <a:gd name="T13" fmla="*/ 101 h 179"/>
              <a:gd name="T14" fmla="*/ 46 w 380"/>
              <a:gd name="T15" fmla="*/ 86 h 179"/>
              <a:gd name="T16" fmla="*/ 61 w 380"/>
              <a:gd name="T17" fmla="*/ 101 h 179"/>
              <a:gd name="T18" fmla="*/ 61 w 380"/>
              <a:gd name="T19" fmla="*/ 164 h 179"/>
              <a:gd name="T20" fmla="*/ 76 w 380"/>
              <a:gd name="T21" fmla="*/ 179 h 179"/>
              <a:gd name="T22" fmla="*/ 91 w 380"/>
              <a:gd name="T23" fmla="*/ 164 h 179"/>
              <a:gd name="T24" fmla="*/ 91 w 380"/>
              <a:gd name="T25" fmla="*/ 93 h 179"/>
              <a:gd name="T26" fmla="*/ 91 w 380"/>
              <a:gd name="T27" fmla="*/ 93 h 179"/>
              <a:gd name="T28" fmla="*/ 106 w 380"/>
              <a:gd name="T29" fmla="*/ 78 h 179"/>
              <a:gd name="T30" fmla="*/ 121 w 380"/>
              <a:gd name="T31" fmla="*/ 93 h 179"/>
              <a:gd name="T32" fmla="*/ 121 w 380"/>
              <a:gd name="T33" fmla="*/ 121 h 179"/>
              <a:gd name="T34" fmla="*/ 136 w 380"/>
              <a:gd name="T35" fmla="*/ 136 h 179"/>
              <a:gd name="T36" fmla="*/ 152 w 380"/>
              <a:gd name="T37" fmla="*/ 121 h 179"/>
              <a:gd name="T38" fmla="*/ 152 w 380"/>
              <a:gd name="T39" fmla="*/ 93 h 179"/>
              <a:gd name="T40" fmla="*/ 167 w 380"/>
              <a:gd name="T41" fmla="*/ 78 h 179"/>
              <a:gd name="T42" fmla="*/ 341 w 380"/>
              <a:gd name="T43" fmla="*/ 78 h 179"/>
              <a:gd name="T44" fmla="*/ 380 w 380"/>
              <a:gd name="T45" fmla="*/ 39 h 179"/>
              <a:gd name="T46" fmla="*/ 341 w 380"/>
              <a:gd name="T47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80" h="179">
                <a:moveTo>
                  <a:pt x="341" y="0"/>
                </a:moveTo>
                <a:cubicBezTo>
                  <a:pt x="39" y="0"/>
                  <a:pt x="39" y="0"/>
                  <a:pt x="39" y="0"/>
                </a:cubicBezTo>
                <a:cubicBezTo>
                  <a:pt x="18" y="0"/>
                  <a:pt x="0" y="17"/>
                  <a:pt x="0" y="39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50"/>
                  <a:pt x="7" y="157"/>
                  <a:pt x="15" y="157"/>
                </a:cubicBezTo>
                <a:cubicBezTo>
                  <a:pt x="24" y="157"/>
                  <a:pt x="31" y="150"/>
                  <a:pt x="31" y="142"/>
                </a:cubicBezTo>
                <a:cubicBezTo>
                  <a:pt x="31" y="101"/>
                  <a:pt x="31" y="101"/>
                  <a:pt x="31" y="101"/>
                </a:cubicBezTo>
                <a:cubicBezTo>
                  <a:pt x="31" y="93"/>
                  <a:pt x="37" y="86"/>
                  <a:pt x="46" y="86"/>
                </a:cubicBezTo>
                <a:cubicBezTo>
                  <a:pt x="54" y="86"/>
                  <a:pt x="61" y="93"/>
                  <a:pt x="61" y="101"/>
                </a:cubicBezTo>
                <a:cubicBezTo>
                  <a:pt x="61" y="164"/>
                  <a:pt x="61" y="164"/>
                  <a:pt x="61" y="164"/>
                </a:cubicBezTo>
                <a:cubicBezTo>
                  <a:pt x="61" y="172"/>
                  <a:pt x="68" y="179"/>
                  <a:pt x="76" y="179"/>
                </a:cubicBezTo>
                <a:cubicBezTo>
                  <a:pt x="84" y="179"/>
                  <a:pt x="91" y="172"/>
                  <a:pt x="91" y="164"/>
                </a:cubicBezTo>
                <a:cubicBezTo>
                  <a:pt x="91" y="93"/>
                  <a:pt x="91" y="93"/>
                  <a:pt x="91" y="93"/>
                </a:cubicBezTo>
                <a:cubicBezTo>
                  <a:pt x="91" y="93"/>
                  <a:pt x="91" y="93"/>
                  <a:pt x="91" y="93"/>
                </a:cubicBezTo>
                <a:cubicBezTo>
                  <a:pt x="91" y="84"/>
                  <a:pt x="98" y="78"/>
                  <a:pt x="106" y="78"/>
                </a:cubicBezTo>
                <a:cubicBezTo>
                  <a:pt x="115" y="78"/>
                  <a:pt x="121" y="84"/>
                  <a:pt x="121" y="93"/>
                </a:cubicBezTo>
                <a:cubicBezTo>
                  <a:pt x="121" y="121"/>
                  <a:pt x="121" y="121"/>
                  <a:pt x="121" y="121"/>
                </a:cubicBezTo>
                <a:cubicBezTo>
                  <a:pt x="121" y="129"/>
                  <a:pt x="128" y="136"/>
                  <a:pt x="136" y="136"/>
                </a:cubicBezTo>
                <a:cubicBezTo>
                  <a:pt x="145" y="136"/>
                  <a:pt x="152" y="129"/>
                  <a:pt x="152" y="121"/>
                </a:cubicBezTo>
                <a:cubicBezTo>
                  <a:pt x="152" y="93"/>
                  <a:pt x="152" y="93"/>
                  <a:pt x="152" y="93"/>
                </a:cubicBezTo>
                <a:cubicBezTo>
                  <a:pt x="152" y="84"/>
                  <a:pt x="158" y="78"/>
                  <a:pt x="167" y="78"/>
                </a:cubicBezTo>
                <a:cubicBezTo>
                  <a:pt x="341" y="78"/>
                  <a:pt x="341" y="78"/>
                  <a:pt x="341" y="78"/>
                </a:cubicBezTo>
                <a:cubicBezTo>
                  <a:pt x="362" y="78"/>
                  <a:pt x="380" y="60"/>
                  <a:pt x="380" y="39"/>
                </a:cubicBezTo>
                <a:cubicBezTo>
                  <a:pt x="380" y="17"/>
                  <a:pt x="362" y="0"/>
                  <a:pt x="341" y="0"/>
                </a:cubicBezTo>
                <a:close/>
              </a:path>
            </a:pathLst>
          </a:custGeom>
          <a:gradFill>
            <a:gsLst>
              <a:gs pos="0">
                <a:srgbClr val="FECF40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 sz="1400" dirty="0">
              <a:latin typeface="字魂58号-创中黑" panose="00000500000000000000" pitchFamily="2" charset="-122"/>
              <a:ea typeface="字魂58号-创中黑" panose="00000500000000000000" pitchFamily="2" charset="-122"/>
              <a:sym typeface="字魂58号-创中黑" panose="00000500000000000000" pitchFamily="2" charset="-122"/>
            </a:endParaRPr>
          </a:p>
        </p:txBody>
      </p:sp>
      <p:sp>
        <p:nvSpPr>
          <p:cNvPr id="14" name="TextBox 22"/>
          <p:cNvSpPr txBox="1"/>
          <p:nvPr/>
        </p:nvSpPr>
        <p:spPr>
          <a:xfrm>
            <a:off x="1489075" y="520065"/>
            <a:ext cx="1849755" cy="4781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9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Montserrat" panose="02000505000000020004" charset="0"/>
                <a:sym typeface="字魂58号-创中黑" panose="00000500000000000000" pitchFamily="2" charset="-122"/>
              </a:rPr>
              <a:t>食品标签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Montserrat" panose="02000505000000020004" charset="0"/>
              <a:sym typeface="字魂58号-创中黑" panose="000005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6883400" y="2806065"/>
            <a:ext cx="276669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200000"/>
              </a:lnSpc>
            </a:pPr>
            <a:r>
              <a:rPr lang="en-US" altLang="zh-CN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</a:t>
            </a:r>
            <a:r>
              <a:rPr lang="zh-CN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看产品名称或类型；</a:t>
            </a:r>
            <a:endParaRPr lang="zh-CN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200000"/>
              </a:lnSpc>
            </a:pPr>
            <a:r>
              <a:rPr lang="en-US" altLang="zh-CN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</a:t>
            </a:r>
            <a:r>
              <a:rPr lang="zh-CN" altLang="en-US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看配料表；</a:t>
            </a:r>
            <a:endParaRPr lang="zh-CN" altLang="en-US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200000"/>
              </a:lnSpc>
            </a:pPr>
            <a:r>
              <a:rPr lang="en-US" altLang="zh-CN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 </a:t>
            </a:r>
            <a:r>
              <a:rPr lang="zh-CN" altLang="en-US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看营养成分表。</a:t>
            </a:r>
            <a:endParaRPr lang="zh-CN" altLang="en-US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18030" y="2459355"/>
            <a:ext cx="4267835" cy="2468880"/>
          </a:xfrm>
          <a:prstGeom prst="rect">
            <a:avLst/>
          </a:prstGeom>
        </p:spPr>
      </p:pic>
      <p:sp>
        <p:nvSpPr>
          <p:cNvPr id="15" name="Freeform 19"/>
          <p:cNvSpPr/>
          <p:nvPr/>
        </p:nvSpPr>
        <p:spPr bwMode="auto">
          <a:xfrm>
            <a:off x="1125855" y="520065"/>
            <a:ext cx="2401570" cy="1133475"/>
          </a:xfrm>
          <a:custGeom>
            <a:avLst/>
            <a:gdLst>
              <a:gd name="T0" fmla="*/ 341 w 380"/>
              <a:gd name="T1" fmla="*/ 0 h 179"/>
              <a:gd name="T2" fmla="*/ 39 w 380"/>
              <a:gd name="T3" fmla="*/ 0 h 179"/>
              <a:gd name="T4" fmla="*/ 0 w 380"/>
              <a:gd name="T5" fmla="*/ 39 h 179"/>
              <a:gd name="T6" fmla="*/ 0 w 380"/>
              <a:gd name="T7" fmla="*/ 142 h 179"/>
              <a:gd name="T8" fmla="*/ 15 w 380"/>
              <a:gd name="T9" fmla="*/ 157 h 179"/>
              <a:gd name="T10" fmla="*/ 31 w 380"/>
              <a:gd name="T11" fmla="*/ 142 h 179"/>
              <a:gd name="T12" fmla="*/ 31 w 380"/>
              <a:gd name="T13" fmla="*/ 101 h 179"/>
              <a:gd name="T14" fmla="*/ 46 w 380"/>
              <a:gd name="T15" fmla="*/ 86 h 179"/>
              <a:gd name="T16" fmla="*/ 61 w 380"/>
              <a:gd name="T17" fmla="*/ 101 h 179"/>
              <a:gd name="T18" fmla="*/ 61 w 380"/>
              <a:gd name="T19" fmla="*/ 164 h 179"/>
              <a:gd name="T20" fmla="*/ 76 w 380"/>
              <a:gd name="T21" fmla="*/ 179 h 179"/>
              <a:gd name="T22" fmla="*/ 91 w 380"/>
              <a:gd name="T23" fmla="*/ 164 h 179"/>
              <a:gd name="T24" fmla="*/ 91 w 380"/>
              <a:gd name="T25" fmla="*/ 93 h 179"/>
              <a:gd name="T26" fmla="*/ 91 w 380"/>
              <a:gd name="T27" fmla="*/ 93 h 179"/>
              <a:gd name="T28" fmla="*/ 106 w 380"/>
              <a:gd name="T29" fmla="*/ 78 h 179"/>
              <a:gd name="T30" fmla="*/ 121 w 380"/>
              <a:gd name="T31" fmla="*/ 93 h 179"/>
              <a:gd name="T32" fmla="*/ 121 w 380"/>
              <a:gd name="T33" fmla="*/ 121 h 179"/>
              <a:gd name="T34" fmla="*/ 136 w 380"/>
              <a:gd name="T35" fmla="*/ 136 h 179"/>
              <a:gd name="T36" fmla="*/ 152 w 380"/>
              <a:gd name="T37" fmla="*/ 121 h 179"/>
              <a:gd name="T38" fmla="*/ 152 w 380"/>
              <a:gd name="T39" fmla="*/ 93 h 179"/>
              <a:gd name="T40" fmla="*/ 167 w 380"/>
              <a:gd name="T41" fmla="*/ 78 h 179"/>
              <a:gd name="T42" fmla="*/ 341 w 380"/>
              <a:gd name="T43" fmla="*/ 78 h 179"/>
              <a:gd name="T44" fmla="*/ 380 w 380"/>
              <a:gd name="T45" fmla="*/ 39 h 179"/>
              <a:gd name="T46" fmla="*/ 341 w 380"/>
              <a:gd name="T47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80" h="179">
                <a:moveTo>
                  <a:pt x="341" y="0"/>
                </a:moveTo>
                <a:cubicBezTo>
                  <a:pt x="39" y="0"/>
                  <a:pt x="39" y="0"/>
                  <a:pt x="39" y="0"/>
                </a:cubicBezTo>
                <a:cubicBezTo>
                  <a:pt x="18" y="0"/>
                  <a:pt x="0" y="17"/>
                  <a:pt x="0" y="39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50"/>
                  <a:pt x="7" y="157"/>
                  <a:pt x="15" y="157"/>
                </a:cubicBezTo>
                <a:cubicBezTo>
                  <a:pt x="24" y="157"/>
                  <a:pt x="31" y="150"/>
                  <a:pt x="31" y="142"/>
                </a:cubicBezTo>
                <a:cubicBezTo>
                  <a:pt x="31" y="101"/>
                  <a:pt x="31" y="101"/>
                  <a:pt x="31" y="101"/>
                </a:cubicBezTo>
                <a:cubicBezTo>
                  <a:pt x="31" y="93"/>
                  <a:pt x="37" y="86"/>
                  <a:pt x="46" y="86"/>
                </a:cubicBezTo>
                <a:cubicBezTo>
                  <a:pt x="54" y="86"/>
                  <a:pt x="61" y="93"/>
                  <a:pt x="61" y="101"/>
                </a:cubicBezTo>
                <a:cubicBezTo>
                  <a:pt x="61" y="164"/>
                  <a:pt x="61" y="164"/>
                  <a:pt x="61" y="164"/>
                </a:cubicBezTo>
                <a:cubicBezTo>
                  <a:pt x="61" y="172"/>
                  <a:pt x="68" y="179"/>
                  <a:pt x="76" y="179"/>
                </a:cubicBezTo>
                <a:cubicBezTo>
                  <a:pt x="84" y="179"/>
                  <a:pt x="91" y="172"/>
                  <a:pt x="91" y="164"/>
                </a:cubicBezTo>
                <a:cubicBezTo>
                  <a:pt x="91" y="93"/>
                  <a:pt x="91" y="93"/>
                  <a:pt x="91" y="93"/>
                </a:cubicBezTo>
                <a:cubicBezTo>
                  <a:pt x="91" y="93"/>
                  <a:pt x="91" y="93"/>
                  <a:pt x="91" y="93"/>
                </a:cubicBezTo>
                <a:cubicBezTo>
                  <a:pt x="91" y="84"/>
                  <a:pt x="98" y="78"/>
                  <a:pt x="106" y="78"/>
                </a:cubicBezTo>
                <a:cubicBezTo>
                  <a:pt x="115" y="78"/>
                  <a:pt x="121" y="84"/>
                  <a:pt x="121" y="93"/>
                </a:cubicBezTo>
                <a:cubicBezTo>
                  <a:pt x="121" y="121"/>
                  <a:pt x="121" y="121"/>
                  <a:pt x="121" y="121"/>
                </a:cubicBezTo>
                <a:cubicBezTo>
                  <a:pt x="121" y="129"/>
                  <a:pt x="128" y="136"/>
                  <a:pt x="136" y="136"/>
                </a:cubicBezTo>
                <a:cubicBezTo>
                  <a:pt x="145" y="136"/>
                  <a:pt x="152" y="129"/>
                  <a:pt x="152" y="121"/>
                </a:cubicBezTo>
                <a:cubicBezTo>
                  <a:pt x="152" y="93"/>
                  <a:pt x="152" y="93"/>
                  <a:pt x="152" y="93"/>
                </a:cubicBezTo>
                <a:cubicBezTo>
                  <a:pt x="152" y="84"/>
                  <a:pt x="158" y="78"/>
                  <a:pt x="167" y="78"/>
                </a:cubicBezTo>
                <a:cubicBezTo>
                  <a:pt x="341" y="78"/>
                  <a:pt x="341" y="78"/>
                  <a:pt x="341" y="78"/>
                </a:cubicBezTo>
                <a:cubicBezTo>
                  <a:pt x="362" y="78"/>
                  <a:pt x="380" y="60"/>
                  <a:pt x="380" y="39"/>
                </a:cubicBezTo>
                <a:cubicBezTo>
                  <a:pt x="380" y="17"/>
                  <a:pt x="362" y="0"/>
                  <a:pt x="341" y="0"/>
                </a:cubicBezTo>
                <a:close/>
              </a:path>
            </a:pathLst>
          </a:custGeom>
          <a:gradFill>
            <a:gsLst>
              <a:gs pos="0">
                <a:srgbClr val="FECF40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 sz="1400" dirty="0">
              <a:latin typeface="字魂58号-创中黑" panose="00000500000000000000" pitchFamily="2" charset="-122"/>
              <a:ea typeface="字魂58号-创中黑" panose="00000500000000000000" pitchFamily="2" charset="-122"/>
              <a:sym typeface="字魂58号-创中黑" panose="00000500000000000000" pitchFamily="2" charset="-122"/>
            </a:endParaRPr>
          </a:p>
        </p:txBody>
      </p:sp>
      <p:sp>
        <p:nvSpPr>
          <p:cNvPr id="14" name="TextBox 22"/>
          <p:cNvSpPr txBox="1"/>
          <p:nvPr/>
        </p:nvSpPr>
        <p:spPr>
          <a:xfrm>
            <a:off x="1489075" y="520065"/>
            <a:ext cx="1849755" cy="4781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9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Montserrat" panose="02000505000000020004" charset="0"/>
                <a:sym typeface="字魂58号-创中黑" panose="00000500000000000000" pitchFamily="2" charset="-122"/>
              </a:rPr>
              <a:t>食品标签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Montserrat" panose="02000505000000020004" charset="0"/>
              <a:sym typeface="字魂58号-创中黑" panose="000005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786630" y="1079500"/>
            <a:ext cx="2270760" cy="15354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42135" y="3065780"/>
            <a:ext cx="2375535" cy="13354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842770" y="4401185"/>
            <a:ext cx="237553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lnSpc>
                <a:spcPct val="20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 </a:t>
            </a:r>
            <a:r>
              <a:rPr 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看产品名称或类型</a:t>
            </a:r>
            <a:endParaRPr 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>
              <a:lnSpc>
                <a:spcPct val="100000"/>
              </a:lnSpc>
            </a:pPr>
            <a:r>
              <a:rPr lang="zh-CN" altLang="en-US" sz="1200"/>
              <a:t>要认清它的真面目，得看产品名称或类型，看规范的专业名称。</a:t>
            </a:r>
            <a:endParaRPr lang="zh-CN" altLang="en-US" sz="1200"/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auto">
          <a:xfrm>
            <a:off x="5939155" y="2614930"/>
            <a:ext cx="635" cy="451485"/>
          </a:xfrm>
          <a:prstGeom prst="line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p>
            <a:endParaRPr lang="zh-CN" altLang="en-US"/>
          </a:p>
        </p:txBody>
      </p:sp>
      <p:cxnSp>
        <p:nvCxnSpPr>
          <p:cNvPr id="40" name="AutoShape 15"/>
          <p:cNvCxnSpPr>
            <a:cxnSpLocks noChangeShapeType="1"/>
          </p:cNvCxnSpPr>
          <p:nvPr/>
        </p:nvCxnSpPr>
        <p:spPr bwMode="auto">
          <a:xfrm rot="16200000" flipH="1">
            <a:off x="5999163" y="56198"/>
            <a:ext cx="14605" cy="6004560"/>
          </a:xfrm>
          <a:prstGeom prst="bentConnector3">
            <a:avLst>
              <a:gd name="adj1" fmla="val -1632609"/>
            </a:avLst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632325" y="2999105"/>
            <a:ext cx="2614295" cy="14681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710430" y="4401185"/>
            <a:ext cx="268922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lnSpc>
                <a:spcPct val="20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看配料表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>
              <a:lnSpc>
                <a:spcPct val="100000"/>
              </a:lnSpc>
            </a:pPr>
            <a:r>
              <a:rPr lang="zh-CN" altLang="en-US" sz="1200"/>
              <a:t>配料都是按用量递减的顺序排列的，只有少数用量少于2%的才排名不分先后。</a:t>
            </a:r>
            <a:endParaRPr lang="zh-CN" altLang="en-US" sz="1200"/>
          </a:p>
        </p:txBody>
      </p:sp>
      <p:sp>
        <p:nvSpPr>
          <p:cNvPr id="14" name="文本框 13"/>
          <p:cNvSpPr txBox="1"/>
          <p:nvPr/>
        </p:nvSpPr>
        <p:spPr>
          <a:xfrm>
            <a:off x="7743190" y="4401185"/>
            <a:ext cx="2568575" cy="1414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lnSpc>
                <a:spcPct val="20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看营养成分表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>
              <a:lnSpc>
                <a:spcPct val="100000"/>
              </a:lnSpc>
            </a:pPr>
            <a:r>
              <a:rPr lang="zh-CN" altLang="en-US" sz="1200"/>
              <a:t>看每份食品里能量、蛋白质、脂肪、碳水化合物和钠等营养素的量，还能通过NRV值知道这些营养素占全天所需的比例</a:t>
            </a:r>
            <a:r>
              <a:rPr lang="zh-CN" altLang="en-US" sz="1400"/>
              <a:t>。</a:t>
            </a:r>
            <a:endParaRPr lang="zh-CN" altLang="en-US" sz="140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2555" y="3046095"/>
            <a:ext cx="2569210" cy="1456690"/>
          </a:xfrm>
          <a:prstGeom prst="rect">
            <a:avLst/>
          </a:prstGeom>
        </p:spPr>
      </p:pic>
      <p:sp>
        <p:nvSpPr>
          <p:cNvPr id="7" name="Freeform 19"/>
          <p:cNvSpPr/>
          <p:nvPr/>
        </p:nvSpPr>
        <p:spPr bwMode="auto">
          <a:xfrm>
            <a:off x="1125855" y="520065"/>
            <a:ext cx="2401570" cy="1133475"/>
          </a:xfrm>
          <a:custGeom>
            <a:avLst/>
            <a:gdLst>
              <a:gd name="T0" fmla="*/ 341 w 380"/>
              <a:gd name="T1" fmla="*/ 0 h 179"/>
              <a:gd name="T2" fmla="*/ 39 w 380"/>
              <a:gd name="T3" fmla="*/ 0 h 179"/>
              <a:gd name="T4" fmla="*/ 0 w 380"/>
              <a:gd name="T5" fmla="*/ 39 h 179"/>
              <a:gd name="T6" fmla="*/ 0 w 380"/>
              <a:gd name="T7" fmla="*/ 142 h 179"/>
              <a:gd name="T8" fmla="*/ 15 w 380"/>
              <a:gd name="T9" fmla="*/ 157 h 179"/>
              <a:gd name="T10" fmla="*/ 31 w 380"/>
              <a:gd name="T11" fmla="*/ 142 h 179"/>
              <a:gd name="T12" fmla="*/ 31 w 380"/>
              <a:gd name="T13" fmla="*/ 101 h 179"/>
              <a:gd name="T14" fmla="*/ 46 w 380"/>
              <a:gd name="T15" fmla="*/ 86 h 179"/>
              <a:gd name="T16" fmla="*/ 61 w 380"/>
              <a:gd name="T17" fmla="*/ 101 h 179"/>
              <a:gd name="T18" fmla="*/ 61 w 380"/>
              <a:gd name="T19" fmla="*/ 164 h 179"/>
              <a:gd name="T20" fmla="*/ 76 w 380"/>
              <a:gd name="T21" fmla="*/ 179 h 179"/>
              <a:gd name="T22" fmla="*/ 91 w 380"/>
              <a:gd name="T23" fmla="*/ 164 h 179"/>
              <a:gd name="T24" fmla="*/ 91 w 380"/>
              <a:gd name="T25" fmla="*/ 93 h 179"/>
              <a:gd name="T26" fmla="*/ 91 w 380"/>
              <a:gd name="T27" fmla="*/ 93 h 179"/>
              <a:gd name="T28" fmla="*/ 106 w 380"/>
              <a:gd name="T29" fmla="*/ 78 h 179"/>
              <a:gd name="T30" fmla="*/ 121 w 380"/>
              <a:gd name="T31" fmla="*/ 93 h 179"/>
              <a:gd name="T32" fmla="*/ 121 w 380"/>
              <a:gd name="T33" fmla="*/ 121 h 179"/>
              <a:gd name="T34" fmla="*/ 136 w 380"/>
              <a:gd name="T35" fmla="*/ 136 h 179"/>
              <a:gd name="T36" fmla="*/ 152 w 380"/>
              <a:gd name="T37" fmla="*/ 121 h 179"/>
              <a:gd name="T38" fmla="*/ 152 w 380"/>
              <a:gd name="T39" fmla="*/ 93 h 179"/>
              <a:gd name="T40" fmla="*/ 167 w 380"/>
              <a:gd name="T41" fmla="*/ 78 h 179"/>
              <a:gd name="T42" fmla="*/ 341 w 380"/>
              <a:gd name="T43" fmla="*/ 78 h 179"/>
              <a:gd name="T44" fmla="*/ 380 w 380"/>
              <a:gd name="T45" fmla="*/ 39 h 179"/>
              <a:gd name="T46" fmla="*/ 341 w 380"/>
              <a:gd name="T47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80" h="179">
                <a:moveTo>
                  <a:pt x="341" y="0"/>
                </a:moveTo>
                <a:cubicBezTo>
                  <a:pt x="39" y="0"/>
                  <a:pt x="39" y="0"/>
                  <a:pt x="39" y="0"/>
                </a:cubicBezTo>
                <a:cubicBezTo>
                  <a:pt x="18" y="0"/>
                  <a:pt x="0" y="17"/>
                  <a:pt x="0" y="39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50"/>
                  <a:pt x="7" y="157"/>
                  <a:pt x="15" y="157"/>
                </a:cubicBezTo>
                <a:cubicBezTo>
                  <a:pt x="24" y="157"/>
                  <a:pt x="31" y="150"/>
                  <a:pt x="31" y="142"/>
                </a:cubicBezTo>
                <a:cubicBezTo>
                  <a:pt x="31" y="101"/>
                  <a:pt x="31" y="101"/>
                  <a:pt x="31" y="101"/>
                </a:cubicBezTo>
                <a:cubicBezTo>
                  <a:pt x="31" y="93"/>
                  <a:pt x="37" y="86"/>
                  <a:pt x="46" y="86"/>
                </a:cubicBezTo>
                <a:cubicBezTo>
                  <a:pt x="54" y="86"/>
                  <a:pt x="61" y="93"/>
                  <a:pt x="61" y="101"/>
                </a:cubicBezTo>
                <a:cubicBezTo>
                  <a:pt x="61" y="164"/>
                  <a:pt x="61" y="164"/>
                  <a:pt x="61" y="164"/>
                </a:cubicBezTo>
                <a:cubicBezTo>
                  <a:pt x="61" y="172"/>
                  <a:pt x="68" y="179"/>
                  <a:pt x="76" y="179"/>
                </a:cubicBezTo>
                <a:cubicBezTo>
                  <a:pt x="84" y="179"/>
                  <a:pt x="91" y="172"/>
                  <a:pt x="91" y="164"/>
                </a:cubicBezTo>
                <a:cubicBezTo>
                  <a:pt x="91" y="93"/>
                  <a:pt x="91" y="93"/>
                  <a:pt x="91" y="93"/>
                </a:cubicBezTo>
                <a:cubicBezTo>
                  <a:pt x="91" y="93"/>
                  <a:pt x="91" y="93"/>
                  <a:pt x="91" y="93"/>
                </a:cubicBezTo>
                <a:cubicBezTo>
                  <a:pt x="91" y="84"/>
                  <a:pt x="98" y="78"/>
                  <a:pt x="106" y="78"/>
                </a:cubicBezTo>
                <a:cubicBezTo>
                  <a:pt x="115" y="78"/>
                  <a:pt x="121" y="84"/>
                  <a:pt x="121" y="93"/>
                </a:cubicBezTo>
                <a:cubicBezTo>
                  <a:pt x="121" y="121"/>
                  <a:pt x="121" y="121"/>
                  <a:pt x="121" y="121"/>
                </a:cubicBezTo>
                <a:cubicBezTo>
                  <a:pt x="121" y="129"/>
                  <a:pt x="128" y="136"/>
                  <a:pt x="136" y="136"/>
                </a:cubicBezTo>
                <a:cubicBezTo>
                  <a:pt x="145" y="136"/>
                  <a:pt x="152" y="129"/>
                  <a:pt x="152" y="121"/>
                </a:cubicBezTo>
                <a:cubicBezTo>
                  <a:pt x="152" y="93"/>
                  <a:pt x="152" y="93"/>
                  <a:pt x="152" y="93"/>
                </a:cubicBezTo>
                <a:cubicBezTo>
                  <a:pt x="152" y="84"/>
                  <a:pt x="158" y="78"/>
                  <a:pt x="167" y="78"/>
                </a:cubicBezTo>
                <a:cubicBezTo>
                  <a:pt x="341" y="78"/>
                  <a:pt x="341" y="78"/>
                  <a:pt x="341" y="78"/>
                </a:cubicBezTo>
                <a:cubicBezTo>
                  <a:pt x="362" y="78"/>
                  <a:pt x="380" y="60"/>
                  <a:pt x="380" y="39"/>
                </a:cubicBezTo>
                <a:cubicBezTo>
                  <a:pt x="380" y="17"/>
                  <a:pt x="362" y="0"/>
                  <a:pt x="341" y="0"/>
                </a:cubicBezTo>
                <a:close/>
              </a:path>
            </a:pathLst>
          </a:custGeom>
          <a:gradFill>
            <a:gsLst>
              <a:gs pos="0">
                <a:srgbClr val="FECF40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 sz="1400" dirty="0">
              <a:latin typeface="字魂58号-创中黑" panose="00000500000000000000" pitchFamily="2" charset="-122"/>
              <a:ea typeface="字魂58号-创中黑" panose="00000500000000000000" pitchFamily="2" charset="-122"/>
              <a:sym typeface="字魂58号-创中黑" panose="00000500000000000000" pitchFamily="2" charset="-122"/>
            </a:endParaRPr>
          </a:p>
        </p:txBody>
      </p:sp>
      <p:sp>
        <p:nvSpPr>
          <p:cNvPr id="9" name="TextBox 22"/>
          <p:cNvSpPr txBox="1"/>
          <p:nvPr/>
        </p:nvSpPr>
        <p:spPr>
          <a:xfrm>
            <a:off x="1489075" y="520065"/>
            <a:ext cx="1849755" cy="4781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9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Montserrat" panose="02000505000000020004" charset="0"/>
                <a:sym typeface="字魂58号-创中黑" panose="00000500000000000000" pitchFamily="2" charset="-122"/>
              </a:rPr>
              <a:t>食品标签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Montserrat" panose="02000505000000020004" charset="0"/>
              <a:sym typeface="字魂58号-创中黑" panose="000005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1865" y="2053590"/>
            <a:ext cx="2204085" cy="28047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190" y="2100580"/>
            <a:ext cx="2381885" cy="262826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76935" y="5003800"/>
            <a:ext cx="27387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果汁饮料是饮料，配料中水比果汁多。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89705" y="5006340"/>
            <a:ext cx="29578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>
                <a:latin typeface="微软雅黑" panose="020B0503020204020204" charset="-122"/>
                <a:ea typeface="微软雅黑" panose="020B0503020204020204" charset="-122"/>
              </a:rPr>
              <a:t>乳饮料是饮料，乳的成分其实很少。</a:t>
            </a:r>
            <a:endParaRPr 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19365" y="4960620"/>
            <a:ext cx="29578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>
                <a:latin typeface="微软雅黑" panose="020B0503020204020204" charset="-122"/>
                <a:ea typeface="微软雅黑" panose="020B0503020204020204" charset="-122"/>
              </a:rPr>
              <a:t>非油炸食品并非不含油，吃了照样会发胖。</a:t>
            </a:r>
            <a:endParaRPr 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745" y="2221230"/>
            <a:ext cx="2625090" cy="24606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84981" y="1586618"/>
            <a:ext cx="404323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其实</a:t>
            </a:r>
            <a:endParaRPr lang="zh-CN" altLang="en-US" sz="24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80175" y="657225"/>
            <a:ext cx="2116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扫码查看食品标签科普视频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6305" y="527050"/>
            <a:ext cx="1307465" cy="1290320"/>
          </a:xfrm>
          <a:prstGeom prst="rect">
            <a:avLst/>
          </a:prstGeom>
        </p:spPr>
      </p:pic>
      <p:sp>
        <p:nvSpPr>
          <p:cNvPr id="15" name="Freeform 19"/>
          <p:cNvSpPr/>
          <p:nvPr/>
        </p:nvSpPr>
        <p:spPr bwMode="auto">
          <a:xfrm>
            <a:off x="1125855" y="520065"/>
            <a:ext cx="2401570" cy="1133475"/>
          </a:xfrm>
          <a:custGeom>
            <a:avLst/>
            <a:gdLst>
              <a:gd name="T0" fmla="*/ 341 w 380"/>
              <a:gd name="T1" fmla="*/ 0 h 179"/>
              <a:gd name="T2" fmla="*/ 39 w 380"/>
              <a:gd name="T3" fmla="*/ 0 h 179"/>
              <a:gd name="T4" fmla="*/ 0 w 380"/>
              <a:gd name="T5" fmla="*/ 39 h 179"/>
              <a:gd name="T6" fmla="*/ 0 w 380"/>
              <a:gd name="T7" fmla="*/ 142 h 179"/>
              <a:gd name="T8" fmla="*/ 15 w 380"/>
              <a:gd name="T9" fmla="*/ 157 h 179"/>
              <a:gd name="T10" fmla="*/ 31 w 380"/>
              <a:gd name="T11" fmla="*/ 142 h 179"/>
              <a:gd name="T12" fmla="*/ 31 w 380"/>
              <a:gd name="T13" fmla="*/ 101 h 179"/>
              <a:gd name="T14" fmla="*/ 46 w 380"/>
              <a:gd name="T15" fmla="*/ 86 h 179"/>
              <a:gd name="T16" fmla="*/ 61 w 380"/>
              <a:gd name="T17" fmla="*/ 101 h 179"/>
              <a:gd name="T18" fmla="*/ 61 w 380"/>
              <a:gd name="T19" fmla="*/ 164 h 179"/>
              <a:gd name="T20" fmla="*/ 76 w 380"/>
              <a:gd name="T21" fmla="*/ 179 h 179"/>
              <a:gd name="T22" fmla="*/ 91 w 380"/>
              <a:gd name="T23" fmla="*/ 164 h 179"/>
              <a:gd name="T24" fmla="*/ 91 w 380"/>
              <a:gd name="T25" fmla="*/ 93 h 179"/>
              <a:gd name="T26" fmla="*/ 91 w 380"/>
              <a:gd name="T27" fmla="*/ 93 h 179"/>
              <a:gd name="T28" fmla="*/ 106 w 380"/>
              <a:gd name="T29" fmla="*/ 78 h 179"/>
              <a:gd name="T30" fmla="*/ 121 w 380"/>
              <a:gd name="T31" fmla="*/ 93 h 179"/>
              <a:gd name="T32" fmla="*/ 121 w 380"/>
              <a:gd name="T33" fmla="*/ 121 h 179"/>
              <a:gd name="T34" fmla="*/ 136 w 380"/>
              <a:gd name="T35" fmla="*/ 136 h 179"/>
              <a:gd name="T36" fmla="*/ 152 w 380"/>
              <a:gd name="T37" fmla="*/ 121 h 179"/>
              <a:gd name="T38" fmla="*/ 152 w 380"/>
              <a:gd name="T39" fmla="*/ 93 h 179"/>
              <a:gd name="T40" fmla="*/ 167 w 380"/>
              <a:gd name="T41" fmla="*/ 78 h 179"/>
              <a:gd name="T42" fmla="*/ 341 w 380"/>
              <a:gd name="T43" fmla="*/ 78 h 179"/>
              <a:gd name="T44" fmla="*/ 380 w 380"/>
              <a:gd name="T45" fmla="*/ 39 h 179"/>
              <a:gd name="T46" fmla="*/ 341 w 380"/>
              <a:gd name="T47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80" h="179">
                <a:moveTo>
                  <a:pt x="341" y="0"/>
                </a:moveTo>
                <a:cubicBezTo>
                  <a:pt x="39" y="0"/>
                  <a:pt x="39" y="0"/>
                  <a:pt x="39" y="0"/>
                </a:cubicBezTo>
                <a:cubicBezTo>
                  <a:pt x="18" y="0"/>
                  <a:pt x="0" y="17"/>
                  <a:pt x="0" y="39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50"/>
                  <a:pt x="7" y="157"/>
                  <a:pt x="15" y="157"/>
                </a:cubicBezTo>
                <a:cubicBezTo>
                  <a:pt x="24" y="157"/>
                  <a:pt x="31" y="150"/>
                  <a:pt x="31" y="142"/>
                </a:cubicBezTo>
                <a:cubicBezTo>
                  <a:pt x="31" y="101"/>
                  <a:pt x="31" y="101"/>
                  <a:pt x="31" y="101"/>
                </a:cubicBezTo>
                <a:cubicBezTo>
                  <a:pt x="31" y="93"/>
                  <a:pt x="37" y="86"/>
                  <a:pt x="46" y="86"/>
                </a:cubicBezTo>
                <a:cubicBezTo>
                  <a:pt x="54" y="86"/>
                  <a:pt x="61" y="93"/>
                  <a:pt x="61" y="101"/>
                </a:cubicBezTo>
                <a:cubicBezTo>
                  <a:pt x="61" y="164"/>
                  <a:pt x="61" y="164"/>
                  <a:pt x="61" y="164"/>
                </a:cubicBezTo>
                <a:cubicBezTo>
                  <a:pt x="61" y="172"/>
                  <a:pt x="68" y="179"/>
                  <a:pt x="76" y="179"/>
                </a:cubicBezTo>
                <a:cubicBezTo>
                  <a:pt x="84" y="179"/>
                  <a:pt x="91" y="172"/>
                  <a:pt x="91" y="164"/>
                </a:cubicBezTo>
                <a:cubicBezTo>
                  <a:pt x="91" y="93"/>
                  <a:pt x="91" y="93"/>
                  <a:pt x="91" y="93"/>
                </a:cubicBezTo>
                <a:cubicBezTo>
                  <a:pt x="91" y="93"/>
                  <a:pt x="91" y="93"/>
                  <a:pt x="91" y="93"/>
                </a:cubicBezTo>
                <a:cubicBezTo>
                  <a:pt x="91" y="84"/>
                  <a:pt x="98" y="78"/>
                  <a:pt x="106" y="78"/>
                </a:cubicBezTo>
                <a:cubicBezTo>
                  <a:pt x="115" y="78"/>
                  <a:pt x="121" y="84"/>
                  <a:pt x="121" y="93"/>
                </a:cubicBezTo>
                <a:cubicBezTo>
                  <a:pt x="121" y="121"/>
                  <a:pt x="121" y="121"/>
                  <a:pt x="121" y="121"/>
                </a:cubicBezTo>
                <a:cubicBezTo>
                  <a:pt x="121" y="129"/>
                  <a:pt x="128" y="136"/>
                  <a:pt x="136" y="136"/>
                </a:cubicBezTo>
                <a:cubicBezTo>
                  <a:pt x="145" y="136"/>
                  <a:pt x="152" y="129"/>
                  <a:pt x="152" y="121"/>
                </a:cubicBezTo>
                <a:cubicBezTo>
                  <a:pt x="152" y="93"/>
                  <a:pt x="152" y="93"/>
                  <a:pt x="152" y="93"/>
                </a:cubicBezTo>
                <a:cubicBezTo>
                  <a:pt x="152" y="84"/>
                  <a:pt x="158" y="78"/>
                  <a:pt x="167" y="78"/>
                </a:cubicBezTo>
                <a:cubicBezTo>
                  <a:pt x="341" y="78"/>
                  <a:pt x="341" y="78"/>
                  <a:pt x="341" y="78"/>
                </a:cubicBezTo>
                <a:cubicBezTo>
                  <a:pt x="362" y="78"/>
                  <a:pt x="380" y="60"/>
                  <a:pt x="380" y="39"/>
                </a:cubicBezTo>
                <a:cubicBezTo>
                  <a:pt x="380" y="17"/>
                  <a:pt x="362" y="0"/>
                  <a:pt x="341" y="0"/>
                </a:cubicBezTo>
                <a:close/>
              </a:path>
            </a:pathLst>
          </a:custGeom>
          <a:gradFill>
            <a:gsLst>
              <a:gs pos="0">
                <a:srgbClr val="FECF40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 sz="1400" dirty="0">
              <a:latin typeface="字魂58号-创中黑" panose="00000500000000000000" pitchFamily="2" charset="-122"/>
              <a:ea typeface="字魂58号-创中黑" panose="00000500000000000000" pitchFamily="2" charset="-122"/>
              <a:sym typeface="字魂58号-创中黑" panose="00000500000000000000" pitchFamily="2" charset="-122"/>
            </a:endParaRPr>
          </a:p>
        </p:txBody>
      </p:sp>
      <p:sp>
        <p:nvSpPr>
          <p:cNvPr id="14" name="TextBox 22"/>
          <p:cNvSpPr txBox="1"/>
          <p:nvPr/>
        </p:nvSpPr>
        <p:spPr>
          <a:xfrm>
            <a:off x="1489075" y="520065"/>
            <a:ext cx="1849755" cy="4781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9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Montserrat" panose="02000505000000020004" charset="0"/>
                <a:sym typeface="字魂58号-创中黑" panose="00000500000000000000" pitchFamily="2" charset="-122"/>
              </a:rPr>
              <a:t>食品标签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Montserrat" panose="02000505000000020004" charset="0"/>
              <a:sym typeface="字魂58号-创中黑" panose="000005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19050"/>
            <a:ext cx="12228195" cy="6839585"/>
          </a:xfrm>
          <a:prstGeom prst="rect">
            <a:avLst/>
          </a:prstGeom>
        </p:spPr>
      </p:pic>
      <p:pic>
        <p:nvPicPr>
          <p:cNvPr id="9" name="图片 8" descr="伙伴网新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0535" y="5739765"/>
            <a:ext cx="1353820" cy="563245"/>
          </a:xfrm>
          <a:prstGeom prst="rect">
            <a:avLst/>
          </a:prstGeom>
        </p:spPr>
      </p:pic>
      <p:cxnSp>
        <p:nvCxnSpPr>
          <p:cNvPr id="2" name="直接连接符 1"/>
          <p:cNvCxnSpPr>
            <a:stCxn id="10" idx="6"/>
          </p:cNvCxnSpPr>
          <p:nvPr/>
        </p:nvCxnSpPr>
        <p:spPr>
          <a:xfrm>
            <a:off x="3900899" y="2688590"/>
            <a:ext cx="5433174" cy="0"/>
          </a:xfrm>
          <a:prstGeom prst="line">
            <a:avLst/>
          </a:prstGeom>
          <a:noFill/>
          <a:ln w="57150">
            <a:solidFill>
              <a:srgbClr val="FF93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矩形 2"/>
          <p:cNvSpPr/>
          <p:nvPr/>
        </p:nvSpPr>
        <p:spPr>
          <a:xfrm>
            <a:off x="4580890" y="3135630"/>
            <a:ext cx="6047105" cy="368300"/>
          </a:xfrm>
          <a:prstGeom prst="rect">
            <a:avLst/>
          </a:prstGeom>
        </p:spPr>
        <p:txBody>
          <a:bodyPr wrap="square">
            <a:spAutoFit/>
          </a:bodyPr>
          <a:p>
            <a:pPr lvl="0" indent="0">
              <a:buFont typeface="Arial" panose="020B0604020202020204" pitchFamily="34" charset="0"/>
              <a:buNone/>
              <a:defRPr/>
            </a:pPr>
            <a:r>
              <a:rPr lang="zh-CN" alt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平衡膳食——平衡膳食都知道，可是到底该怎么做？</a:t>
            </a:r>
            <a:endParaRPr lang="zh-CN" altLang="en-US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101636" y="1788959"/>
            <a:ext cx="1799263" cy="1799263"/>
          </a:xfrm>
          <a:prstGeom prst="ellipse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燕尾形 10"/>
          <p:cNvSpPr/>
          <p:nvPr/>
        </p:nvSpPr>
        <p:spPr>
          <a:xfrm>
            <a:off x="2605474" y="2166862"/>
            <a:ext cx="791588" cy="1043457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69460" y="4911725"/>
            <a:ext cx="7182485" cy="645160"/>
          </a:xfrm>
          <a:prstGeom prst="rect">
            <a:avLst/>
          </a:prstGeom>
        </p:spPr>
        <p:txBody>
          <a:bodyPr wrap="square">
            <a:spAutoFit/>
          </a:bodyPr>
          <a:p>
            <a:pPr lvl="0" indent="0">
              <a:buFont typeface="Arial" panose="020B0604020202020204" pitchFamily="34" charset="0"/>
              <a:buNone/>
              <a:defRPr/>
            </a:pPr>
            <a:r>
              <a:rPr lang="en-US" altLang="zh-CN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  </a:t>
            </a:r>
            <a:r>
              <a:rPr lang="zh-CN" alt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食品标签</a:t>
            </a:r>
            <a:r>
              <a:rPr lang="en-US" altLang="zh-CN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这些食品“潜规则”，看透不再被忽悠</a:t>
            </a:r>
            <a:endParaRPr lang="zh-CN" altLang="en-US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>
              <a:buFont typeface="Arial" panose="020B0604020202020204" pitchFamily="34" charset="0"/>
              <a:buNone/>
              <a:defRPr/>
            </a:pPr>
            <a:endParaRPr lang="zh-CN" altLang="en-US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74540" y="5443220"/>
            <a:ext cx="5768340" cy="368300"/>
          </a:xfrm>
          <a:prstGeom prst="rect">
            <a:avLst/>
          </a:prstGeom>
        </p:spPr>
        <p:txBody>
          <a:bodyPr wrap="square">
            <a:spAutoFit/>
          </a:bodyPr>
          <a:p>
            <a:pPr lvl="0" indent="0">
              <a:buFont typeface="Arial" panose="020B0604020202020204" pitchFamily="34" charset="0"/>
              <a:buNone/>
              <a:defRPr/>
            </a:pPr>
            <a:r>
              <a:rPr lang="en-US" altLang="zh-CN" b="1" kern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  </a:t>
            </a:r>
            <a:r>
              <a:rPr lang="zh-CN" altLang="en-US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保质期</a:t>
            </a:r>
            <a:r>
              <a:rPr lang="en-US" altLang="zh-CN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过了保质期的食品还能吃吗？</a:t>
            </a:r>
            <a:r>
              <a:rPr lang="en-US" altLang="zh-CN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zh-CN" altLang="en-US" b="1" kern="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80890" y="3729355"/>
            <a:ext cx="5320030" cy="368300"/>
          </a:xfrm>
          <a:prstGeom prst="rect">
            <a:avLst/>
          </a:prstGeom>
        </p:spPr>
        <p:txBody>
          <a:bodyPr wrap="square">
            <a:spAutoFit/>
          </a:bodyPr>
          <a:p>
            <a:pPr lvl="0" indent="0">
              <a:buFont typeface="Arial" panose="020B0604020202020204" pitchFamily="34" charset="0"/>
              <a:buNone/>
              <a:defRPr/>
            </a:pPr>
            <a:r>
              <a:rPr lang="zh-CN" alt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  </a:t>
            </a:r>
            <a:r>
              <a:rPr lang="zh-CN" alt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营养不良——小胖墩儿也会营养不良？</a:t>
            </a:r>
            <a:endParaRPr lang="zh-CN" altLang="en-US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580890" y="4332605"/>
            <a:ext cx="5473700" cy="368300"/>
          </a:xfrm>
          <a:prstGeom prst="rect">
            <a:avLst/>
          </a:prstGeom>
        </p:spPr>
        <p:txBody>
          <a:bodyPr wrap="square">
            <a:spAutoFit/>
          </a:bodyPr>
          <a:p>
            <a:pPr lvl="0" indent="0">
              <a:buFont typeface="Arial" panose="020B0604020202020204" pitchFamily="34" charset="0"/>
              <a:buNone/>
              <a:defRPr/>
            </a:pPr>
            <a:r>
              <a:rPr lang="en-US" altLang="zh-CN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  </a:t>
            </a:r>
            <a:r>
              <a:rPr lang="zh-CN" alt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吃零食</a:t>
            </a:r>
            <a:r>
              <a:rPr lang="en-US" altLang="zh-CN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孩子到底该不该吃零食？</a:t>
            </a:r>
            <a:endParaRPr lang="zh-CN" altLang="en-US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979035" y="1663065"/>
            <a:ext cx="3797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1"/>
                </a:solidFill>
              </a:rPr>
              <a:t>食品买多了，过了保质期，怎么办</a:t>
            </a:r>
            <a:endParaRPr lang="zh-CN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1285" y="1656080"/>
            <a:ext cx="6136640" cy="34524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741295" y="5228590"/>
            <a:ext cx="6583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 kern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吃？不放心；扔？太可惜！过了保质期的食品到底还能不能吃？</a:t>
            </a:r>
            <a:endParaRPr lang="zh-CN" altLang="en-US"/>
          </a:p>
        </p:txBody>
      </p:sp>
      <p:sp>
        <p:nvSpPr>
          <p:cNvPr id="15" name="Freeform 19"/>
          <p:cNvSpPr/>
          <p:nvPr/>
        </p:nvSpPr>
        <p:spPr bwMode="auto">
          <a:xfrm>
            <a:off x="1125855" y="520065"/>
            <a:ext cx="2401570" cy="1133475"/>
          </a:xfrm>
          <a:custGeom>
            <a:avLst/>
            <a:gdLst>
              <a:gd name="T0" fmla="*/ 341 w 380"/>
              <a:gd name="T1" fmla="*/ 0 h 179"/>
              <a:gd name="T2" fmla="*/ 39 w 380"/>
              <a:gd name="T3" fmla="*/ 0 h 179"/>
              <a:gd name="T4" fmla="*/ 0 w 380"/>
              <a:gd name="T5" fmla="*/ 39 h 179"/>
              <a:gd name="T6" fmla="*/ 0 w 380"/>
              <a:gd name="T7" fmla="*/ 142 h 179"/>
              <a:gd name="T8" fmla="*/ 15 w 380"/>
              <a:gd name="T9" fmla="*/ 157 h 179"/>
              <a:gd name="T10" fmla="*/ 31 w 380"/>
              <a:gd name="T11" fmla="*/ 142 h 179"/>
              <a:gd name="T12" fmla="*/ 31 w 380"/>
              <a:gd name="T13" fmla="*/ 101 h 179"/>
              <a:gd name="T14" fmla="*/ 46 w 380"/>
              <a:gd name="T15" fmla="*/ 86 h 179"/>
              <a:gd name="T16" fmla="*/ 61 w 380"/>
              <a:gd name="T17" fmla="*/ 101 h 179"/>
              <a:gd name="T18" fmla="*/ 61 w 380"/>
              <a:gd name="T19" fmla="*/ 164 h 179"/>
              <a:gd name="T20" fmla="*/ 76 w 380"/>
              <a:gd name="T21" fmla="*/ 179 h 179"/>
              <a:gd name="T22" fmla="*/ 91 w 380"/>
              <a:gd name="T23" fmla="*/ 164 h 179"/>
              <a:gd name="T24" fmla="*/ 91 w 380"/>
              <a:gd name="T25" fmla="*/ 93 h 179"/>
              <a:gd name="T26" fmla="*/ 91 w 380"/>
              <a:gd name="T27" fmla="*/ 93 h 179"/>
              <a:gd name="T28" fmla="*/ 106 w 380"/>
              <a:gd name="T29" fmla="*/ 78 h 179"/>
              <a:gd name="T30" fmla="*/ 121 w 380"/>
              <a:gd name="T31" fmla="*/ 93 h 179"/>
              <a:gd name="T32" fmla="*/ 121 w 380"/>
              <a:gd name="T33" fmla="*/ 121 h 179"/>
              <a:gd name="T34" fmla="*/ 136 w 380"/>
              <a:gd name="T35" fmla="*/ 136 h 179"/>
              <a:gd name="T36" fmla="*/ 152 w 380"/>
              <a:gd name="T37" fmla="*/ 121 h 179"/>
              <a:gd name="T38" fmla="*/ 152 w 380"/>
              <a:gd name="T39" fmla="*/ 93 h 179"/>
              <a:gd name="T40" fmla="*/ 167 w 380"/>
              <a:gd name="T41" fmla="*/ 78 h 179"/>
              <a:gd name="T42" fmla="*/ 341 w 380"/>
              <a:gd name="T43" fmla="*/ 78 h 179"/>
              <a:gd name="T44" fmla="*/ 380 w 380"/>
              <a:gd name="T45" fmla="*/ 39 h 179"/>
              <a:gd name="T46" fmla="*/ 341 w 380"/>
              <a:gd name="T47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80" h="179">
                <a:moveTo>
                  <a:pt x="341" y="0"/>
                </a:moveTo>
                <a:cubicBezTo>
                  <a:pt x="39" y="0"/>
                  <a:pt x="39" y="0"/>
                  <a:pt x="39" y="0"/>
                </a:cubicBezTo>
                <a:cubicBezTo>
                  <a:pt x="18" y="0"/>
                  <a:pt x="0" y="17"/>
                  <a:pt x="0" y="39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50"/>
                  <a:pt x="7" y="157"/>
                  <a:pt x="15" y="157"/>
                </a:cubicBezTo>
                <a:cubicBezTo>
                  <a:pt x="24" y="157"/>
                  <a:pt x="31" y="150"/>
                  <a:pt x="31" y="142"/>
                </a:cubicBezTo>
                <a:cubicBezTo>
                  <a:pt x="31" y="101"/>
                  <a:pt x="31" y="101"/>
                  <a:pt x="31" y="101"/>
                </a:cubicBezTo>
                <a:cubicBezTo>
                  <a:pt x="31" y="93"/>
                  <a:pt x="37" y="86"/>
                  <a:pt x="46" y="86"/>
                </a:cubicBezTo>
                <a:cubicBezTo>
                  <a:pt x="54" y="86"/>
                  <a:pt x="61" y="93"/>
                  <a:pt x="61" y="101"/>
                </a:cubicBezTo>
                <a:cubicBezTo>
                  <a:pt x="61" y="164"/>
                  <a:pt x="61" y="164"/>
                  <a:pt x="61" y="164"/>
                </a:cubicBezTo>
                <a:cubicBezTo>
                  <a:pt x="61" y="172"/>
                  <a:pt x="68" y="179"/>
                  <a:pt x="76" y="179"/>
                </a:cubicBezTo>
                <a:cubicBezTo>
                  <a:pt x="84" y="179"/>
                  <a:pt x="91" y="172"/>
                  <a:pt x="91" y="164"/>
                </a:cubicBezTo>
                <a:cubicBezTo>
                  <a:pt x="91" y="93"/>
                  <a:pt x="91" y="93"/>
                  <a:pt x="91" y="93"/>
                </a:cubicBezTo>
                <a:cubicBezTo>
                  <a:pt x="91" y="93"/>
                  <a:pt x="91" y="93"/>
                  <a:pt x="91" y="93"/>
                </a:cubicBezTo>
                <a:cubicBezTo>
                  <a:pt x="91" y="84"/>
                  <a:pt x="98" y="78"/>
                  <a:pt x="106" y="78"/>
                </a:cubicBezTo>
                <a:cubicBezTo>
                  <a:pt x="115" y="78"/>
                  <a:pt x="121" y="84"/>
                  <a:pt x="121" y="93"/>
                </a:cubicBezTo>
                <a:cubicBezTo>
                  <a:pt x="121" y="121"/>
                  <a:pt x="121" y="121"/>
                  <a:pt x="121" y="121"/>
                </a:cubicBezTo>
                <a:cubicBezTo>
                  <a:pt x="121" y="129"/>
                  <a:pt x="128" y="136"/>
                  <a:pt x="136" y="136"/>
                </a:cubicBezTo>
                <a:cubicBezTo>
                  <a:pt x="145" y="136"/>
                  <a:pt x="152" y="129"/>
                  <a:pt x="152" y="121"/>
                </a:cubicBezTo>
                <a:cubicBezTo>
                  <a:pt x="152" y="93"/>
                  <a:pt x="152" y="93"/>
                  <a:pt x="152" y="93"/>
                </a:cubicBezTo>
                <a:cubicBezTo>
                  <a:pt x="152" y="84"/>
                  <a:pt x="158" y="78"/>
                  <a:pt x="167" y="78"/>
                </a:cubicBezTo>
                <a:cubicBezTo>
                  <a:pt x="341" y="78"/>
                  <a:pt x="341" y="78"/>
                  <a:pt x="341" y="78"/>
                </a:cubicBezTo>
                <a:cubicBezTo>
                  <a:pt x="362" y="78"/>
                  <a:pt x="380" y="60"/>
                  <a:pt x="380" y="39"/>
                </a:cubicBezTo>
                <a:cubicBezTo>
                  <a:pt x="380" y="17"/>
                  <a:pt x="362" y="0"/>
                  <a:pt x="341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 sz="1400" dirty="0">
              <a:latin typeface="字魂58号-创中黑" panose="00000500000000000000" pitchFamily="2" charset="-122"/>
              <a:ea typeface="字魂58号-创中黑" panose="00000500000000000000" pitchFamily="2" charset="-122"/>
              <a:sym typeface="字魂58号-创中黑" panose="00000500000000000000" pitchFamily="2" charset="-122"/>
            </a:endParaRPr>
          </a:p>
        </p:txBody>
      </p:sp>
      <p:sp>
        <p:nvSpPr>
          <p:cNvPr id="14" name="TextBox 22"/>
          <p:cNvSpPr txBox="1"/>
          <p:nvPr/>
        </p:nvSpPr>
        <p:spPr>
          <a:xfrm>
            <a:off x="1621155" y="520065"/>
            <a:ext cx="1849755" cy="4781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9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Montserrat" panose="02000505000000020004" charset="0"/>
                <a:sym typeface="字魂58号-创中黑" panose="00000500000000000000" pitchFamily="2" charset="-122"/>
              </a:rPr>
              <a:t>保质期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Montserrat" panose="02000505000000020004" charset="0"/>
              <a:sym typeface="字魂58号-创中黑" panose="000005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5525" y="2551430"/>
            <a:ext cx="3121660" cy="2019300"/>
          </a:xfrm>
          <a:prstGeom prst="rect">
            <a:avLst/>
          </a:prstGeom>
        </p:spPr>
      </p:pic>
      <p:sp>
        <p:nvSpPr>
          <p:cNvPr id="32" name="íŝļíḓé"/>
          <p:cNvSpPr/>
          <p:nvPr/>
        </p:nvSpPr>
        <p:spPr>
          <a:xfrm>
            <a:off x="5757545" y="2185670"/>
            <a:ext cx="4431665" cy="681355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Autofit/>
          </a:bodyPr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食品保质期，是指食品在标明的贮存条件下保持品质的期限。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iSļîḓe"/>
          <p:cNvSpPr/>
          <p:nvPr/>
        </p:nvSpPr>
        <p:spPr>
          <a:xfrm>
            <a:off x="5768340" y="1663065"/>
            <a:ext cx="4221480" cy="450850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b" anchorCtr="0">
            <a:normAutofit/>
          </a:bodyPr>
          <a:p>
            <a:pPr>
              <a:buSzPct val="25000"/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保质期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ïśļíḋe"/>
          <p:cNvSpPr/>
          <p:nvPr/>
        </p:nvSpPr>
        <p:spPr>
          <a:xfrm>
            <a:off x="5757545" y="3596005"/>
            <a:ext cx="4431665" cy="681355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Autofit/>
          </a:bodyPr>
          <a:p>
            <a:r>
              <a:rPr lang="zh-CN" sz="1400" dirty="0">
                <a:latin typeface="微软雅黑" panose="020B0503020204020204" charset="-122"/>
                <a:ea typeface="微软雅黑" panose="020B0503020204020204" charset="-122"/>
              </a:rPr>
              <a:t>有一个基本的限定条件叫做“标明的贮存条件”</a:t>
            </a:r>
            <a:r>
              <a:rPr lang="zh-CN" altLang="zh-CN" sz="14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zh-CN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ïś1íďê"/>
          <p:cNvSpPr/>
          <p:nvPr/>
        </p:nvSpPr>
        <p:spPr>
          <a:xfrm>
            <a:off x="5768340" y="3073400"/>
            <a:ext cx="4221480" cy="450850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b" anchorCtr="0">
            <a:normAutofit/>
          </a:bodyPr>
          <a:p>
            <a:pPr>
              <a:buSzPct val="25000"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贮存条件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ïšļiḍê"/>
          <p:cNvSpPr/>
          <p:nvPr/>
        </p:nvSpPr>
        <p:spPr>
          <a:xfrm>
            <a:off x="5772785" y="4773295"/>
            <a:ext cx="4573905" cy="1075690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Autofit/>
          </a:bodyPr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sz="1400" dirty="0">
                <a:latin typeface="微软雅黑" panose="020B0503020204020204" charset="-122"/>
                <a:ea typeface="微软雅黑" panose="020B0503020204020204" charset="-122"/>
              </a:rPr>
              <a:t>过了保质期的食品并不等于有害食品，有些食品过期后在一定时期内还是可以食用的，有些食品过期后就会存在一些安全隐患。</a:t>
            </a:r>
            <a:endParaRPr lang="zh-CN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ï$ḷïḑè"/>
          <p:cNvSpPr/>
          <p:nvPr/>
        </p:nvSpPr>
        <p:spPr>
          <a:xfrm>
            <a:off x="5772785" y="4418330"/>
            <a:ext cx="4221480" cy="450850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b" anchorCtr="0">
            <a:normAutofit/>
          </a:bodyPr>
          <a:p>
            <a:pPr>
              <a:buSzPct val="25000"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过期怎么办？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4657725" y="1637665"/>
            <a:ext cx="0" cy="38430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5806440" y="2785745"/>
            <a:ext cx="410273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5806440" y="4225925"/>
            <a:ext cx="410273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515" y="4479290"/>
            <a:ext cx="659765" cy="7569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620" y="3071495"/>
            <a:ext cx="679450" cy="6877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105" y="1762125"/>
            <a:ext cx="713740" cy="708660"/>
          </a:xfrm>
          <a:prstGeom prst="rect">
            <a:avLst/>
          </a:prstGeom>
        </p:spPr>
      </p:pic>
      <p:sp>
        <p:nvSpPr>
          <p:cNvPr id="5" name="Freeform 19"/>
          <p:cNvSpPr/>
          <p:nvPr/>
        </p:nvSpPr>
        <p:spPr bwMode="auto">
          <a:xfrm>
            <a:off x="1125855" y="520065"/>
            <a:ext cx="2401570" cy="1133475"/>
          </a:xfrm>
          <a:custGeom>
            <a:avLst/>
            <a:gdLst>
              <a:gd name="T0" fmla="*/ 341 w 380"/>
              <a:gd name="T1" fmla="*/ 0 h 179"/>
              <a:gd name="T2" fmla="*/ 39 w 380"/>
              <a:gd name="T3" fmla="*/ 0 h 179"/>
              <a:gd name="T4" fmla="*/ 0 w 380"/>
              <a:gd name="T5" fmla="*/ 39 h 179"/>
              <a:gd name="T6" fmla="*/ 0 w 380"/>
              <a:gd name="T7" fmla="*/ 142 h 179"/>
              <a:gd name="T8" fmla="*/ 15 w 380"/>
              <a:gd name="T9" fmla="*/ 157 h 179"/>
              <a:gd name="T10" fmla="*/ 31 w 380"/>
              <a:gd name="T11" fmla="*/ 142 h 179"/>
              <a:gd name="T12" fmla="*/ 31 w 380"/>
              <a:gd name="T13" fmla="*/ 101 h 179"/>
              <a:gd name="T14" fmla="*/ 46 w 380"/>
              <a:gd name="T15" fmla="*/ 86 h 179"/>
              <a:gd name="T16" fmla="*/ 61 w 380"/>
              <a:gd name="T17" fmla="*/ 101 h 179"/>
              <a:gd name="T18" fmla="*/ 61 w 380"/>
              <a:gd name="T19" fmla="*/ 164 h 179"/>
              <a:gd name="T20" fmla="*/ 76 w 380"/>
              <a:gd name="T21" fmla="*/ 179 h 179"/>
              <a:gd name="T22" fmla="*/ 91 w 380"/>
              <a:gd name="T23" fmla="*/ 164 h 179"/>
              <a:gd name="T24" fmla="*/ 91 w 380"/>
              <a:gd name="T25" fmla="*/ 93 h 179"/>
              <a:gd name="T26" fmla="*/ 91 w 380"/>
              <a:gd name="T27" fmla="*/ 93 h 179"/>
              <a:gd name="T28" fmla="*/ 106 w 380"/>
              <a:gd name="T29" fmla="*/ 78 h 179"/>
              <a:gd name="T30" fmla="*/ 121 w 380"/>
              <a:gd name="T31" fmla="*/ 93 h 179"/>
              <a:gd name="T32" fmla="*/ 121 w 380"/>
              <a:gd name="T33" fmla="*/ 121 h 179"/>
              <a:gd name="T34" fmla="*/ 136 w 380"/>
              <a:gd name="T35" fmla="*/ 136 h 179"/>
              <a:gd name="T36" fmla="*/ 152 w 380"/>
              <a:gd name="T37" fmla="*/ 121 h 179"/>
              <a:gd name="T38" fmla="*/ 152 w 380"/>
              <a:gd name="T39" fmla="*/ 93 h 179"/>
              <a:gd name="T40" fmla="*/ 167 w 380"/>
              <a:gd name="T41" fmla="*/ 78 h 179"/>
              <a:gd name="T42" fmla="*/ 341 w 380"/>
              <a:gd name="T43" fmla="*/ 78 h 179"/>
              <a:gd name="T44" fmla="*/ 380 w 380"/>
              <a:gd name="T45" fmla="*/ 39 h 179"/>
              <a:gd name="T46" fmla="*/ 341 w 380"/>
              <a:gd name="T47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80" h="179">
                <a:moveTo>
                  <a:pt x="341" y="0"/>
                </a:moveTo>
                <a:cubicBezTo>
                  <a:pt x="39" y="0"/>
                  <a:pt x="39" y="0"/>
                  <a:pt x="39" y="0"/>
                </a:cubicBezTo>
                <a:cubicBezTo>
                  <a:pt x="18" y="0"/>
                  <a:pt x="0" y="17"/>
                  <a:pt x="0" y="39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50"/>
                  <a:pt x="7" y="157"/>
                  <a:pt x="15" y="157"/>
                </a:cubicBezTo>
                <a:cubicBezTo>
                  <a:pt x="24" y="157"/>
                  <a:pt x="31" y="150"/>
                  <a:pt x="31" y="142"/>
                </a:cubicBezTo>
                <a:cubicBezTo>
                  <a:pt x="31" y="101"/>
                  <a:pt x="31" y="101"/>
                  <a:pt x="31" y="101"/>
                </a:cubicBezTo>
                <a:cubicBezTo>
                  <a:pt x="31" y="93"/>
                  <a:pt x="37" y="86"/>
                  <a:pt x="46" y="86"/>
                </a:cubicBezTo>
                <a:cubicBezTo>
                  <a:pt x="54" y="86"/>
                  <a:pt x="61" y="93"/>
                  <a:pt x="61" y="101"/>
                </a:cubicBezTo>
                <a:cubicBezTo>
                  <a:pt x="61" y="164"/>
                  <a:pt x="61" y="164"/>
                  <a:pt x="61" y="164"/>
                </a:cubicBezTo>
                <a:cubicBezTo>
                  <a:pt x="61" y="172"/>
                  <a:pt x="68" y="179"/>
                  <a:pt x="76" y="179"/>
                </a:cubicBezTo>
                <a:cubicBezTo>
                  <a:pt x="84" y="179"/>
                  <a:pt x="91" y="172"/>
                  <a:pt x="91" y="164"/>
                </a:cubicBezTo>
                <a:cubicBezTo>
                  <a:pt x="91" y="93"/>
                  <a:pt x="91" y="93"/>
                  <a:pt x="91" y="93"/>
                </a:cubicBezTo>
                <a:cubicBezTo>
                  <a:pt x="91" y="93"/>
                  <a:pt x="91" y="93"/>
                  <a:pt x="91" y="93"/>
                </a:cubicBezTo>
                <a:cubicBezTo>
                  <a:pt x="91" y="84"/>
                  <a:pt x="98" y="78"/>
                  <a:pt x="106" y="78"/>
                </a:cubicBezTo>
                <a:cubicBezTo>
                  <a:pt x="115" y="78"/>
                  <a:pt x="121" y="84"/>
                  <a:pt x="121" y="93"/>
                </a:cubicBezTo>
                <a:cubicBezTo>
                  <a:pt x="121" y="121"/>
                  <a:pt x="121" y="121"/>
                  <a:pt x="121" y="121"/>
                </a:cubicBezTo>
                <a:cubicBezTo>
                  <a:pt x="121" y="129"/>
                  <a:pt x="128" y="136"/>
                  <a:pt x="136" y="136"/>
                </a:cubicBezTo>
                <a:cubicBezTo>
                  <a:pt x="145" y="136"/>
                  <a:pt x="152" y="129"/>
                  <a:pt x="152" y="121"/>
                </a:cubicBezTo>
                <a:cubicBezTo>
                  <a:pt x="152" y="93"/>
                  <a:pt x="152" y="93"/>
                  <a:pt x="152" y="93"/>
                </a:cubicBezTo>
                <a:cubicBezTo>
                  <a:pt x="152" y="84"/>
                  <a:pt x="158" y="78"/>
                  <a:pt x="167" y="78"/>
                </a:cubicBezTo>
                <a:cubicBezTo>
                  <a:pt x="341" y="78"/>
                  <a:pt x="341" y="78"/>
                  <a:pt x="341" y="78"/>
                </a:cubicBezTo>
                <a:cubicBezTo>
                  <a:pt x="362" y="78"/>
                  <a:pt x="380" y="60"/>
                  <a:pt x="380" y="39"/>
                </a:cubicBezTo>
                <a:cubicBezTo>
                  <a:pt x="380" y="17"/>
                  <a:pt x="362" y="0"/>
                  <a:pt x="341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 sz="1400" dirty="0">
              <a:latin typeface="字魂58号-创中黑" panose="00000500000000000000" pitchFamily="2" charset="-122"/>
              <a:ea typeface="字魂58号-创中黑" panose="00000500000000000000" pitchFamily="2" charset="-122"/>
              <a:sym typeface="字魂58号-创中黑" panose="00000500000000000000" pitchFamily="2" charset="-122"/>
            </a:endParaRPr>
          </a:p>
        </p:txBody>
      </p:sp>
      <p:sp>
        <p:nvSpPr>
          <p:cNvPr id="6" name="TextBox 22"/>
          <p:cNvSpPr txBox="1"/>
          <p:nvPr/>
        </p:nvSpPr>
        <p:spPr>
          <a:xfrm>
            <a:off x="1621155" y="520065"/>
            <a:ext cx="1849755" cy="4781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9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Montserrat" panose="02000505000000020004" charset="0"/>
                <a:sym typeface="字魂58号-创中黑" panose="00000500000000000000" pitchFamily="2" charset="-122"/>
              </a:rPr>
              <a:t>保质期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Montserrat" panose="02000505000000020004" charset="0"/>
              <a:sym typeface="字魂58号-创中黑" panose="000005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047115" y="1472565"/>
            <a:ext cx="5340985" cy="29997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81000">
              <a:lnSpc>
                <a:spcPct val="150000"/>
              </a:lnSpc>
            </a:pPr>
            <a:r>
              <a:rPr lang="zh-CN" b="0">
                <a:solidFill>
                  <a:srgbClr val="333333"/>
                </a:solidFill>
                <a:cs typeface="造字工房悦黑体验版常规体" charset="0"/>
              </a:rPr>
              <a:t>所以，保质期不是“能吃”与“不能吃”的分界线，只是厂家承诺产品不变质的时间。</a:t>
            </a:r>
            <a:endParaRPr lang="zh-CN" b="0">
              <a:solidFill>
                <a:srgbClr val="333333"/>
              </a:solidFill>
              <a:cs typeface="造字工房悦黑体验版常规体" charset="0"/>
            </a:endParaRPr>
          </a:p>
          <a:p>
            <a:pPr indent="381000">
              <a:lnSpc>
                <a:spcPct val="150000"/>
              </a:lnSpc>
            </a:pPr>
            <a:r>
              <a:rPr lang="zh-CN" b="0">
                <a:solidFill>
                  <a:srgbClr val="333333"/>
                </a:solidFill>
                <a:cs typeface="造字工房悦黑体验版常规体" charset="0"/>
              </a:rPr>
              <a:t>比如，保质期一年的饼干，保存得当的情况下，过期一个月，还是可以吃的；</a:t>
            </a:r>
            <a:endParaRPr lang="zh-CN" b="0">
              <a:solidFill>
                <a:srgbClr val="333333"/>
              </a:solidFill>
              <a:cs typeface="造字工房悦黑体验版常规体" charset="0"/>
            </a:endParaRPr>
          </a:p>
          <a:p>
            <a:pPr indent="381000">
              <a:lnSpc>
                <a:spcPct val="150000"/>
              </a:lnSpc>
            </a:pPr>
            <a:r>
              <a:rPr lang="zh-CN" b="0">
                <a:solidFill>
                  <a:srgbClr val="333333"/>
                </a:solidFill>
                <a:cs typeface="造字工房悦黑体验版常规体" charset="0"/>
              </a:rPr>
              <a:t>而保质期</a:t>
            </a:r>
            <a:r>
              <a:rPr lang="en-US" altLang="zh-CN" b="0">
                <a:solidFill>
                  <a:srgbClr val="333333"/>
                </a:solidFill>
                <a:cs typeface="造字工房悦黑体验版常规体" charset="0"/>
              </a:rPr>
              <a:t>90</a:t>
            </a:r>
            <a:r>
              <a:rPr lang="zh-CN" altLang="en-US" b="0">
                <a:solidFill>
                  <a:srgbClr val="333333"/>
                </a:solidFill>
                <a:cs typeface="造字工房悦黑体验版常规体" charset="0"/>
              </a:rPr>
              <a:t>天的</a:t>
            </a:r>
            <a:r>
              <a:rPr lang="zh-CN" b="0">
                <a:solidFill>
                  <a:srgbClr val="333333"/>
                </a:solidFill>
                <a:cs typeface="造字工房悦黑体验版常规体" charset="0"/>
              </a:rPr>
              <a:t>火腿肠，过期了一个月，建议扔掉吧。</a:t>
            </a:r>
            <a:endParaRPr lang="zh-CN" b="0">
              <a:solidFill>
                <a:srgbClr val="333333"/>
              </a:solidFill>
              <a:cs typeface="造字工房悦黑体验版常规体" charset="0"/>
            </a:endParaRPr>
          </a:p>
          <a:p>
            <a:pPr indent="381000">
              <a:lnSpc>
                <a:spcPct val="150000"/>
              </a:lnSpc>
            </a:pPr>
            <a:r>
              <a:rPr lang="zh-CN" altLang="en-US" b="1">
                <a:solidFill>
                  <a:srgbClr val="333333"/>
                </a:solidFill>
                <a:cs typeface="造字工房悦黑体验版常规体" charset="0"/>
              </a:rPr>
              <a:t>扫码查看保质期科普视频</a:t>
            </a:r>
            <a:endParaRPr lang="zh-CN" altLang="en-US" b="1">
              <a:solidFill>
                <a:srgbClr val="333333"/>
              </a:solidFill>
              <a:cs typeface="造字工房悦黑体验版常规体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11035" y="1108075"/>
            <a:ext cx="3655060" cy="40030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525" y="3784600"/>
            <a:ext cx="1827530" cy="1822450"/>
          </a:xfrm>
          <a:prstGeom prst="rect">
            <a:avLst/>
          </a:prstGeom>
        </p:spPr>
      </p:pic>
      <p:sp>
        <p:nvSpPr>
          <p:cNvPr id="15" name="Freeform 19"/>
          <p:cNvSpPr/>
          <p:nvPr/>
        </p:nvSpPr>
        <p:spPr bwMode="auto">
          <a:xfrm>
            <a:off x="1125855" y="520065"/>
            <a:ext cx="2401570" cy="1133475"/>
          </a:xfrm>
          <a:custGeom>
            <a:avLst/>
            <a:gdLst>
              <a:gd name="T0" fmla="*/ 341 w 380"/>
              <a:gd name="T1" fmla="*/ 0 h 179"/>
              <a:gd name="T2" fmla="*/ 39 w 380"/>
              <a:gd name="T3" fmla="*/ 0 h 179"/>
              <a:gd name="T4" fmla="*/ 0 w 380"/>
              <a:gd name="T5" fmla="*/ 39 h 179"/>
              <a:gd name="T6" fmla="*/ 0 w 380"/>
              <a:gd name="T7" fmla="*/ 142 h 179"/>
              <a:gd name="T8" fmla="*/ 15 w 380"/>
              <a:gd name="T9" fmla="*/ 157 h 179"/>
              <a:gd name="T10" fmla="*/ 31 w 380"/>
              <a:gd name="T11" fmla="*/ 142 h 179"/>
              <a:gd name="T12" fmla="*/ 31 w 380"/>
              <a:gd name="T13" fmla="*/ 101 h 179"/>
              <a:gd name="T14" fmla="*/ 46 w 380"/>
              <a:gd name="T15" fmla="*/ 86 h 179"/>
              <a:gd name="T16" fmla="*/ 61 w 380"/>
              <a:gd name="T17" fmla="*/ 101 h 179"/>
              <a:gd name="T18" fmla="*/ 61 w 380"/>
              <a:gd name="T19" fmla="*/ 164 h 179"/>
              <a:gd name="T20" fmla="*/ 76 w 380"/>
              <a:gd name="T21" fmla="*/ 179 h 179"/>
              <a:gd name="T22" fmla="*/ 91 w 380"/>
              <a:gd name="T23" fmla="*/ 164 h 179"/>
              <a:gd name="T24" fmla="*/ 91 w 380"/>
              <a:gd name="T25" fmla="*/ 93 h 179"/>
              <a:gd name="T26" fmla="*/ 91 w 380"/>
              <a:gd name="T27" fmla="*/ 93 h 179"/>
              <a:gd name="T28" fmla="*/ 106 w 380"/>
              <a:gd name="T29" fmla="*/ 78 h 179"/>
              <a:gd name="T30" fmla="*/ 121 w 380"/>
              <a:gd name="T31" fmla="*/ 93 h 179"/>
              <a:gd name="T32" fmla="*/ 121 w 380"/>
              <a:gd name="T33" fmla="*/ 121 h 179"/>
              <a:gd name="T34" fmla="*/ 136 w 380"/>
              <a:gd name="T35" fmla="*/ 136 h 179"/>
              <a:gd name="T36" fmla="*/ 152 w 380"/>
              <a:gd name="T37" fmla="*/ 121 h 179"/>
              <a:gd name="T38" fmla="*/ 152 w 380"/>
              <a:gd name="T39" fmla="*/ 93 h 179"/>
              <a:gd name="T40" fmla="*/ 167 w 380"/>
              <a:gd name="T41" fmla="*/ 78 h 179"/>
              <a:gd name="T42" fmla="*/ 341 w 380"/>
              <a:gd name="T43" fmla="*/ 78 h 179"/>
              <a:gd name="T44" fmla="*/ 380 w 380"/>
              <a:gd name="T45" fmla="*/ 39 h 179"/>
              <a:gd name="T46" fmla="*/ 341 w 380"/>
              <a:gd name="T47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80" h="179">
                <a:moveTo>
                  <a:pt x="341" y="0"/>
                </a:moveTo>
                <a:cubicBezTo>
                  <a:pt x="39" y="0"/>
                  <a:pt x="39" y="0"/>
                  <a:pt x="39" y="0"/>
                </a:cubicBezTo>
                <a:cubicBezTo>
                  <a:pt x="18" y="0"/>
                  <a:pt x="0" y="17"/>
                  <a:pt x="0" y="39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50"/>
                  <a:pt x="7" y="157"/>
                  <a:pt x="15" y="157"/>
                </a:cubicBezTo>
                <a:cubicBezTo>
                  <a:pt x="24" y="157"/>
                  <a:pt x="31" y="150"/>
                  <a:pt x="31" y="142"/>
                </a:cubicBezTo>
                <a:cubicBezTo>
                  <a:pt x="31" y="101"/>
                  <a:pt x="31" y="101"/>
                  <a:pt x="31" y="101"/>
                </a:cubicBezTo>
                <a:cubicBezTo>
                  <a:pt x="31" y="93"/>
                  <a:pt x="37" y="86"/>
                  <a:pt x="46" y="86"/>
                </a:cubicBezTo>
                <a:cubicBezTo>
                  <a:pt x="54" y="86"/>
                  <a:pt x="61" y="93"/>
                  <a:pt x="61" y="101"/>
                </a:cubicBezTo>
                <a:cubicBezTo>
                  <a:pt x="61" y="164"/>
                  <a:pt x="61" y="164"/>
                  <a:pt x="61" y="164"/>
                </a:cubicBezTo>
                <a:cubicBezTo>
                  <a:pt x="61" y="172"/>
                  <a:pt x="68" y="179"/>
                  <a:pt x="76" y="179"/>
                </a:cubicBezTo>
                <a:cubicBezTo>
                  <a:pt x="84" y="179"/>
                  <a:pt x="91" y="172"/>
                  <a:pt x="91" y="164"/>
                </a:cubicBezTo>
                <a:cubicBezTo>
                  <a:pt x="91" y="93"/>
                  <a:pt x="91" y="93"/>
                  <a:pt x="91" y="93"/>
                </a:cubicBezTo>
                <a:cubicBezTo>
                  <a:pt x="91" y="93"/>
                  <a:pt x="91" y="93"/>
                  <a:pt x="91" y="93"/>
                </a:cubicBezTo>
                <a:cubicBezTo>
                  <a:pt x="91" y="84"/>
                  <a:pt x="98" y="78"/>
                  <a:pt x="106" y="78"/>
                </a:cubicBezTo>
                <a:cubicBezTo>
                  <a:pt x="115" y="78"/>
                  <a:pt x="121" y="84"/>
                  <a:pt x="121" y="93"/>
                </a:cubicBezTo>
                <a:cubicBezTo>
                  <a:pt x="121" y="121"/>
                  <a:pt x="121" y="121"/>
                  <a:pt x="121" y="121"/>
                </a:cubicBezTo>
                <a:cubicBezTo>
                  <a:pt x="121" y="129"/>
                  <a:pt x="128" y="136"/>
                  <a:pt x="136" y="136"/>
                </a:cubicBezTo>
                <a:cubicBezTo>
                  <a:pt x="145" y="136"/>
                  <a:pt x="152" y="129"/>
                  <a:pt x="152" y="121"/>
                </a:cubicBezTo>
                <a:cubicBezTo>
                  <a:pt x="152" y="93"/>
                  <a:pt x="152" y="93"/>
                  <a:pt x="152" y="93"/>
                </a:cubicBezTo>
                <a:cubicBezTo>
                  <a:pt x="152" y="84"/>
                  <a:pt x="158" y="78"/>
                  <a:pt x="167" y="78"/>
                </a:cubicBezTo>
                <a:cubicBezTo>
                  <a:pt x="341" y="78"/>
                  <a:pt x="341" y="78"/>
                  <a:pt x="341" y="78"/>
                </a:cubicBezTo>
                <a:cubicBezTo>
                  <a:pt x="362" y="78"/>
                  <a:pt x="380" y="60"/>
                  <a:pt x="380" y="39"/>
                </a:cubicBezTo>
                <a:cubicBezTo>
                  <a:pt x="380" y="17"/>
                  <a:pt x="362" y="0"/>
                  <a:pt x="341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 sz="1400" dirty="0">
              <a:latin typeface="字魂58号-创中黑" panose="00000500000000000000" pitchFamily="2" charset="-122"/>
              <a:ea typeface="字魂58号-创中黑" panose="00000500000000000000" pitchFamily="2" charset="-122"/>
              <a:sym typeface="字魂58号-创中黑" panose="00000500000000000000" pitchFamily="2" charset="-122"/>
            </a:endParaRPr>
          </a:p>
        </p:txBody>
      </p:sp>
      <p:sp>
        <p:nvSpPr>
          <p:cNvPr id="14" name="TextBox 22"/>
          <p:cNvSpPr txBox="1"/>
          <p:nvPr/>
        </p:nvSpPr>
        <p:spPr>
          <a:xfrm>
            <a:off x="1621155" y="520065"/>
            <a:ext cx="1849755" cy="4781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9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Montserrat" panose="02000505000000020004" charset="0"/>
                <a:sym typeface="字魂58号-创中黑" panose="00000500000000000000" pitchFamily="2" charset="-122"/>
              </a:rPr>
              <a:t>保质期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Montserrat" panose="02000505000000020004" charset="0"/>
              <a:sym typeface="字魂58号-创中黑" panose="000005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439035" y="1863090"/>
            <a:ext cx="778637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2400"/>
          </a:p>
          <a:p>
            <a:r>
              <a:rPr lang="zh-CN" altLang="en-US" sz="2400"/>
              <a:t>         食育，即饮食教育，简单地说，就是良好饮食习惯的培养教育。</a:t>
            </a:r>
            <a:r>
              <a:rPr lang="zh-CN" altLang="en-US" sz="2400">
                <a:sym typeface="+mn-ea"/>
              </a:rPr>
              <a:t>虽然</a:t>
            </a:r>
            <a:r>
              <a:rPr lang="zh-CN" altLang="en-US" sz="2400"/>
              <a:t>我国自古就有关于幼儿食育的记载，但是我国的“食育”直到2006年才由中国农业大学教授李里特引入。</a:t>
            </a:r>
            <a:r>
              <a:rPr lang="zh-CN" altLang="en-US" sz="2400">
                <a:sym typeface="+mn-ea"/>
              </a:rPr>
              <a:t>今天</a:t>
            </a:r>
            <a:r>
              <a:rPr lang="en-US" altLang="zh-CN" sz="2400"/>
              <a:t>“</a:t>
            </a:r>
            <a:r>
              <a:rPr lang="zh-CN" altLang="en-US" sz="2400"/>
              <a:t>食育</a:t>
            </a:r>
            <a:r>
              <a:rPr lang="en-US" altLang="zh-CN" sz="2400"/>
              <a:t>”</a:t>
            </a:r>
            <a:r>
              <a:rPr lang="zh-CN" altLang="en-US" sz="2400">
                <a:sym typeface="+mn-ea"/>
              </a:rPr>
              <a:t>因为疫情显得尤为重要。平衡膳食是</a:t>
            </a:r>
            <a:r>
              <a:rPr lang="en-US" altLang="zh-CN" sz="2400">
                <a:sym typeface="+mn-ea"/>
              </a:rPr>
              <a:t>“</a:t>
            </a:r>
            <a:r>
              <a:rPr lang="zh-CN" altLang="en-US" sz="2400">
                <a:sym typeface="+mn-ea"/>
              </a:rPr>
              <a:t>食育</a:t>
            </a:r>
            <a:r>
              <a:rPr lang="en-US" altLang="zh-CN" sz="2400">
                <a:sym typeface="+mn-ea"/>
              </a:rPr>
              <a:t>”</a:t>
            </a:r>
            <a:r>
              <a:rPr lang="zh-CN" altLang="en-US" sz="2400">
                <a:sym typeface="+mn-ea"/>
              </a:rPr>
              <a:t>的重要内容。</a:t>
            </a:r>
            <a:endParaRPr lang="zh-CN" altLang="en-US" sz="2400"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431915" y="259080"/>
            <a:ext cx="1388745" cy="494665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字魂58号-创中黑" panose="00000500000000000000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296025" y="235585"/>
            <a:ext cx="1249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58号-创中黑" panose="00000500000000000000" pitchFamily="2" charset="-122"/>
              </a:rPr>
              <a:t>责任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58号-创中黑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53095" y="259080"/>
            <a:ext cx="1388745" cy="494665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字魂58号-创中黑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107680" y="235585"/>
            <a:ext cx="1249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58号-创中黑" panose="00000500000000000000" pitchFamily="2" charset="-122"/>
              </a:rPr>
              <a:t>务实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58号-创中黑" panose="000005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033635" y="259080"/>
            <a:ext cx="1388745" cy="494665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字魂58号-创中黑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907270" y="235585"/>
            <a:ext cx="1249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58号-创中黑" panose="00000500000000000000" pitchFamily="2" charset="-122"/>
              </a:rPr>
              <a:t>共赢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58号-创中黑" panose="00000500000000000000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830460" y="2365381"/>
            <a:ext cx="182174" cy="182174"/>
          </a:xfrm>
          <a:prstGeom prst="ellipse">
            <a:avLst/>
          </a:prstGeom>
          <a:solidFill>
            <a:srgbClr val="00A388"/>
          </a:solidFill>
          <a:ln w="19050" cmpd="sng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365">
              <a:solidFill>
                <a:schemeClr val="tx1">
                  <a:lumMod val="95000"/>
                  <a:lumOff val="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字魂58号-创中黑" panose="000005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大福人物矢量-7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665" y="865505"/>
            <a:ext cx="1286510" cy="1870710"/>
          </a:xfrm>
          <a:prstGeom prst="rect">
            <a:avLst/>
          </a:prstGeom>
        </p:spPr>
      </p:pic>
      <p:cxnSp>
        <p:nvCxnSpPr>
          <p:cNvPr id="17" name="直接连接符 16"/>
          <p:cNvCxnSpPr>
            <a:stCxn id="23" idx="6"/>
          </p:cNvCxnSpPr>
          <p:nvPr/>
        </p:nvCxnSpPr>
        <p:spPr>
          <a:xfrm>
            <a:off x="3900899" y="2688590"/>
            <a:ext cx="5433174" cy="0"/>
          </a:xfrm>
          <a:prstGeom prst="line">
            <a:avLst/>
          </a:prstGeom>
          <a:noFill/>
          <a:ln w="57150">
            <a:solidFill>
              <a:srgbClr val="FF93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椭圆 22"/>
          <p:cNvSpPr/>
          <p:nvPr/>
        </p:nvSpPr>
        <p:spPr>
          <a:xfrm>
            <a:off x="2101636" y="1788959"/>
            <a:ext cx="1799263" cy="1799263"/>
          </a:xfrm>
          <a:prstGeom prst="ellipse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燕尾形 23"/>
          <p:cNvSpPr/>
          <p:nvPr/>
        </p:nvSpPr>
        <p:spPr>
          <a:xfrm>
            <a:off x="2605474" y="2166862"/>
            <a:ext cx="791588" cy="1043457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89760" y="2829560"/>
            <a:ext cx="8412480" cy="23069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</a:rPr>
              <a:t>一起来</a:t>
            </a:r>
            <a:endParaRPr lang="zh-CN" altLang="en-US" sz="7200" b="1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zh-CN" altLang="en-US" sz="7200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</a:rPr>
              <a:t>平衡膳食，维护健康</a:t>
            </a:r>
            <a:endParaRPr lang="zh-CN" altLang="en-US" sz="7200" b="1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图片 2" descr="安安和元宝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537200" y="530860"/>
            <a:ext cx="2355215" cy="21482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28575"/>
            <a:ext cx="12228195" cy="6839585"/>
          </a:xfrm>
          <a:prstGeom prst="rect">
            <a:avLst/>
          </a:prstGeom>
        </p:spPr>
      </p:pic>
      <p:cxnSp>
        <p:nvCxnSpPr>
          <p:cNvPr id="17" name="直接连接符 16"/>
          <p:cNvCxnSpPr>
            <a:stCxn id="23" idx="6"/>
          </p:cNvCxnSpPr>
          <p:nvPr/>
        </p:nvCxnSpPr>
        <p:spPr>
          <a:xfrm>
            <a:off x="3900899" y="2454910"/>
            <a:ext cx="5433174" cy="0"/>
          </a:xfrm>
          <a:prstGeom prst="line">
            <a:avLst/>
          </a:prstGeom>
          <a:noFill/>
          <a:ln w="57150">
            <a:solidFill>
              <a:srgbClr val="FF93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矩形 17"/>
          <p:cNvSpPr/>
          <p:nvPr/>
        </p:nvSpPr>
        <p:spPr>
          <a:xfrm>
            <a:off x="4040505" y="2863850"/>
            <a:ext cx="6047105" cy="368300"/>
          </a:xfrm>
          <a:prstGeom prst="rect">
            <a:avLst/>
          </a:prstGeom>
        </p:spPr>
        <p:txBody>
          <a:bodyPr wrap="square">
            <a:spAutoFit/>
          </a:bodyPr>
          <a:p>
            <a:pPr lvl="0" indent="0">
              <a:buFont typeface="Arial" panose="020B0604020202020204" pitchFamily="34" charset="0"/>
              <a:buNone/>
              <a:defRPr/>
            </a:pPr>
            <a:r>
              <a:rPr lang="en-US" altLang="zh-CN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 </a:t>
            </a:r>
            <a:r>
              <a:rPr lang="zh-CN" altLang="en-US" b="1" kern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平衡膳食</a:t>
            </a:r>
            <a:r>
              <a:rPr lang="en-US" altLang="zh-CN" b="1" kern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b="1" kern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平衡膳食都知道，可是到底该怎么做？</a:t>
            </a:r>
            <a:endParaRPr lang="zh-CN" altLang="en-US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101636" y="1555279"/>
            <a:ext cx="1799263" cy="1799263"/>
          </a:xfrm>
          <a:prstGeom prst="ellipse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燕尾形 23"/>
          <p:cNvSpPr/>
          <p:nvPr/>
        </p:nvSpPr>
        <p:spPr>
          <a:xfrm>
            <a:off x="2605474" y="1933182"/>
            <a:ext cx="791588" cy="1043457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91305" y="5171440"/>
            <a:ext cx="5768340" cy="368300"/>
          </a:xfrm>
          <a:prstGeom prst="rect">
            <a:avLst/>
          </a:prstGeom>
        </p:spPr>
        <p:txBody>
          <a:bodyPr wrap="square">
            <a:spAutoFit/>
          </a:bodyPr>
          <a:p>
            <a:pPr lvl="0" indent="0">
              <a:buFont typeface="Arial" panose="020B0604020202020204" pitchFamily="34" charset="0"/>
              <a:buNone/>
              <a:defRPr/>
            </a:pPr>
            <a:r>
              <a:rPr lang="en-US" altLang="zh-CN" kern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 </a:t>
            </a:r>
            <a:r>
              <a:rPr lang="zh-CN" alt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保质期</a:t>
            </a:r>
            <a:r>
              <a:rPr lang="en-US" altLang="zh-CN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过了保质期的食品还能吃吗？</a:t>
            </a:r>
            <a:r>
              <a:rPr lang="en-US" altLang="zh-CN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zh-CN" altLang="en-US" b="1" kern="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40505" y="3457575"/>
            <a:ext cx="5320030" cy="368300"/>
          </a:xfrm>
          <a:prstGeom prst="rect">
            <a:avLst/>
          </a:prstGeom>
        </p:spPr>
        <p:txBody>
          <a:bodyPr wrap="square">
            <a:spAutoFit/>
          </a:bodyPr>
          <a:p>
            <a:pPr lvl="0" indent="0">
              <a:buFont typeface="Arial" panose="020B0604020202020204" pitchFamily="34" charset="0"/>
              <a:buNone/>
              <a:defRPr/>
            </a:pPr>
            <a:r>
              <a:rPr lang="en-US" altLang="zh-CN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  </a:t>
            </a:r>
            <a:r>
              <a:rPr lang="zh-CN" alt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营养不良</a:t>
            </a:r>
            <a:r>
              <a:rPr lang="en-US" altLang="zh-CN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小胖墩儿也会营养不良？</a:t>
            </a:r>
            <a:endParaRPr lang="zh-CN" altLang="en-US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40505" y="4060825"/>
            <a:ext cx="5473700" cy="368300"/>
          </a:xfrm>
          <a:prstGeom prst="rect">
            <a:avLst/>
          </a:prstGeom>
        </p:spPr>
        <p:txBody>
          <a:bodyPr wrap="square">
            <a:spAutoFit/>
          </a:bodyPr>
          <a:p>
            <a:pPr lvl="0" indent="0">
              <a:buFont typeface="Arial" panose="020B0604020202020204" pitchFamily="34" charset="0"/>
              <a:buNone/>
              <a:defRPr/>
            </a:pPr>
            <a:r>
              <a:rPr lang="en-US" altLang="zh-CN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  </a:t>
            </a:r>
            <a:r>
              <a:rPr lang="zh-CN" alt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吃零食</a:t>
            </a:r>
            <a:r>
              <a:rPr lang="en-US" altLang="zh-CN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孩子到底该不该吃零食？</a:t>
            </a:r>
            <a:endParaRPr lang="zh-CN" altLang="en-US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58285" y="1687830"/>
            <a:ext cx="41141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食育带回家</a:t>
            </a:r>
            <a:endParaRPr lang="zh-CN" altLang="en-US" sz="4000"/>
          </a:p>
        </p:txBody>
      </p:sp>
      <p:pic>
        <p:nvPicPr>
          <p:cNvPr id="9" name="图片 8" descr="伙伴网新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0535" y="5739765"/>
            <a:ext cx="1353820" cy="56324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058285" y="4650740"/>
            <a:ext cx="6389370" cy="368300"/>
          </a:xfrm>
          <a:prstGeom prst="rect">
            <a:avLst/>
          </a:prstGeom>
        </p:spPr>
        <p:txBody>
          <a:bodyPr wrap="square">
            <a:spAutoFit/>
          </a:bodyPr>
          <a:p>
            <a:pPr lvl="0" indent="0">
              <a:buFont typeface="Arial" panose="020B0604020202020204" pitchFamily="34" charset="0"/>
              <a:buNone/>
              <a:defRPr/>
            </a:pPr>
            <a:r>
              <a:rPr lang="en-US" altLang="zh-CN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  </a:t>
            </a:r>
            <a:r>
              <a:rPr lang="zh-CN" alt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食品标签</a:t>
            </a:r>
            <a:r>
              <a:rPr lang="en-US" altLang="zh-CN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这些食品“潜规则”，看透不再被忽悠</a:t>
            </a:r>
            <a:endParaRPr lang="zh-CN" altLang="en-US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7910" y="2159000"/>
            <a:ext cx="4962525" cy="283845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361430" y="2367280"/>
            <a:ext cx="420370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lnSpc>
                <a:spcPct val="200000"/>
              </a:lnSpc>
            </a:pPr>
            <a:r>
              <a:rPr 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平衡膳食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>
              <a:lnSpc>
                <a:spcPct val="150000"/>
              </a:lnSpc>
            </a:pPr>
            <a:r>
              <a:rPr lang="zh-CN" altLang="en-US" sz="1400"/>
              <a:t>        在一段时间内，膳食组成中的食物种类和比例可以最大限度地满足不同年龄、不同能量水平的健康人群的营养和健康需求，就是平衡膳食。</a:t>
            </a:r>
            <a:endParaRPr lang="zh-CN" altLang="en-US" sz="1400"/>
          </a:p>
          <a:p>
            <a:pPr indent="0" algn="l">
              <a:lnSpc>
                <a:spcPct val="150000"/>
              </a:lnSpc>
            </a:pPr>
            <a:r>
              <a:rPr lang="zh-CN" altLang="en-US" sz="1400"/>
              <a:t>        </a:t>
            </a:r>
            <a:endParaRPr lang="zh-CN" altLang="en-US" sz="1400"/>
          </a:p>
        </p:txBody>
      </p:sp>
      <p:sp>
        <p:nvSpPr>
          <p:cNvPr id="15" name="Freeform 19"/>
          <p:cNvSpPr/>
          <p:nvPr/>
        </p:nvSpPr>
        <p:spPr bwMode="auto">
          <a:xfrm>
            <a:off x="1125855" y="520065"/>
            <a:ext cx="2401570" cy="1133475"/>
          </a:xfrm>
          <a:custGeom>
            <a:avLst/>
            <a:gdLst>
              <a:gd name="T0" fmla="*/ 341 w 380"/>
              <a:gd name="T1" fmla="*/ 0 h 179"/>
              <a:gd name="T2" fmla="*/ 39 w 380"/>
              <a:gd name="T3" fmla="*/ 0 h 179"/>
              <a:gd name="T4" fmla="*/ 0 w 380"/>
              <a:gd name="T5" fmla="*/ 39 h 179"/>
              <a:gd name="T6" fmla="*/ 0 w 380"/>
              <a:gd name="T7" fmla="*/ 142 h 179"/>
              <a:gd name="T8" fmla="*/ 15 w 380"/>
              <a:gd name="T9" fmla="*/ 157 h 179"/>
              <a:gd name="T10" fmla="*/ 31 w 380"/>
              <a:gd name="T11" fmla="*/ 142 h 179"/>
              <a:gd name="T12" fmla="*/ 31 w 380"/>
              <a:gd name="T13" fmla="*/ 101 h 179"/>
              <a:gd name="T14" fmla="*/ 46 w 380"/>
              <a:gd name="T15" fmla="*/ 86 h 179"/>
              <a:gd name="T16" fmla="*/ 61 w 380"/>
              <a:gd name="T17" fmla="*/ 101 h 179"/>
              <a:gd name="T18" fmla="*/ 61 w 380"/>
              <a:gd name="T19" fmla="*/ 164 h 179"/>
              <a:gd name="T20" fmla="*/ 76 w 380"/>
              <a:gd name="T21" fmla="*/ 179 h 179"/>
              <a:gd name="T22" fmla="*/ 91 w 380"/>
              <a:gd name="T23" fmla="*/ 164 h 179"/>
              <a:gd name="T24" fmla="*/ 91 w 380"/>
              <a:gd name="T25" fmla="*/ 93 h 179"/>
              <a:gd name="T26" fmla="*/ 91 w 380"/>
              <a:gd name="T27" fmla="*/ 93 h 179"/>
              <a:gd name="T28" fmla="*/ 106 w 380"/>
              <a:gd name="T29" fmla="*/ 78 h 179"/>
              <a:gd name="T30" fmla="*/ 121 w 380"/>
              <a:gd name="T31" fmla="*/ 93 h 179"/>
              <a:gd name="T32" fmla="*/ 121 w 380"/>
              <a:gd name="T33" fmla="*/ 121 h 179"/>
              <a:gd name="T34" fmla="*/ 136 w 380"/>
              <a:gd name="T35" fmla="*/ 136 h 179"/>
              <a:gd name="T36" fmla="*/ 152 w 380"/>
              <a:gd name="T37" fmla="*/ 121 h 179"/>
              <a:gd name="T38" fmla="*/ 152 w 380"/>
              <a:gd name="T39" fmla="*/ 93 h 179"/>
              <a:gd name="T40" fmla="*/ 167 w 380"/>
              <a:gd name="T41" fmla="*/ 78 h 179"/>
              <a:gd name="T42" fmla="*/ 341 w 380"/>
              <a:gd name="T43" fmla="*/ 78 h 179"/>
              <a:gd name="T44" fmla="*/ 380 w 380"/>
              <a:gd name="T45" fmla="*/ 39 h 179"/>
              <a:gd name="T46" fmla="*/ 341 w 380"/>
              <a:gd name="T47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80" h="179">
                <a:moveTo>
                  <a:pt x="341" y="0"/>
                </a:moveTo>
                <a:cubicBezTo>
                  <a:pt x="39" y="0"/>
                  <a:pt x="39" y="0"/>
                  <a:pt x="39" y="0"/>
                </a:cubicBezTo>
                <a:cubicBezTo>
                  <a:pt x="18" y="0"/>
                  <a:pt x="0" y="17"/>
                  <a:pt x="0" y="39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50"/>
                  <a:pt x="7" y="157"/>
                  <a:pt x="15" y="157"/>
                </a:cubicBezTo>
                <a:cubicBezTo>
                  <a:pt x="24" y="157"/>
                  <a:pt x="31" y="150"/>
                  <a:pt x="31" y="142"/>
                </a:cubicBezTo>
                <a:cubicBezTo>
                  <a:pt x="31" y="101"/>
                  <a:pt x="31" y="101"/>
                  <a:pt x="31" y="101"/>
                </a:cubicBezTo>
                <a:cubicBezTo>
                  <a:pt x="31" y="93"/>
                  <a:pt x="37" y="86"/>
                  <a:pt x="46" y="86"/>
                </a:cubicBezTo>
                <a:cubicBezTo>
                  <a:pt x="54" y="86"/>
                  <a:pt x="61" y="93"/>
                  <a:pt x="61" y="101"/>
                </a:cubicBezTo>
                <a:cubicBezTo>
                  <a:pt x="61" y="164"/>
                  <a:pt x="61" y="164"/>
                  <a:pt x="61" y="164"/>
                </a:cubicBezTo>
                <a:cubicBezTo>
                  <a:pt x="61" y="172"/>
                  <a:pt x="68" y="179"/>
                  <a:pt x="76" y="179"/>
                </a:cubicBezTo>
                <a:cubicBezTo>
                  <a:pt x="84" y="179"/>
                  <a:pt x="91" y="172"/>
                  <a:pt x="91" y="164"/>
                </a:cubicBezTo>
                <a:cubicBezTo>
                  <a:pt x="91" y="93"/>
                  <a:pt x="91" y="93"/>
                  <a:pt x="91" y="93"/>
                </a:cubicBezTo>
                <a:cubicBezTo>
                  <a:pt x="91" y="93"/>
                  <a:pt x="91" y="93"/>
                  <a:pt x="91" y="93"/>
                </a:cubicBezTo>
                <a:cubicBezTo>
                  <a:pt x="91" y="84"/>
                  <a:pt x="98" y="78"/>
                  <a:pt x="106" y="78"/>
                </a:cubicBezTo>
                <a:cubicBezTo>
                  <a:pt x="115" y="78"/>
                  <a:pt x="121" y="84"/>
                  <a:pt x="121" y="93"/>
                </a:cubicBezTo>
                <a:cubicBezTo>
                  <a:pt x="121" y="121"/>
                  <a:pt x="121" y="121"/>
                  <a:pt x="121" y="121"/>
                </a:cubicBezTo>
                <a:cubicBezTo>
                  <a:pt x="121" y="129"/>
                  <a:pt x="128" y="136"/>
                  <a:pt x="136" y="136"/>
                </a:cubicBezTo>
                <a:cubicBezTo>
                  <a:pt x="145" y="136"/>
                  <a:pt x="152" y="129"/>
                  <a:pt x="152" y="121"/>
                </a:cubicBezTo>
                <a:cubicBezTo>
                  <a:pt x="152" y="93"/>
                  <a:pt x="152" y="93"/>
                  <a:pt x="152" y="93"/>
                </a:cubicBezTo>
                <a:cubicBezTo>
                  <a:pt x="152" y="84"/>
                  <a:pt x="158" y="78"/>
                  <a:pt x="167" y="78"/>
                </a:cubicBezTo>
                <a:cubicBezTo>
                  <a:pt x="341" y="78"/>
                  <a:pt x="341" y="78"/>
                  <a:pt x="341" y="78"/>
                </a:cubicBezTo>
                <a:cubicBezTo>
                  <a:pt x="362" y="78"/>
                  <a:pt x="380" y="60"/>
                  <a:pt x="380" y="39"/>
                </a:cubicBezTo>
                <a:cubicBezTo>
                  <a:pt x="380" y="17"/>
                  <a:pt x="362" y="0"/>
                  <a:pt x="3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 sz="1400" dirty="0">
              <a:latin typeface="字魂58号-创中黑" panose="00000500000000000000" pitchFamily="2" charset="-122"/>
              <a:ea typeface="字魂58号-创中黑" panose="00000500000000000000" pitchFamily="2" charset="-122"/>
              <a:sym typeface="字魂58号-创中黑" panose="00000500000000000000" pitchFamily="2" charset="-122"/>
            </a:endParaRPr>
          </a:p>
        </p:txBody>
      </p:sp>
      <p:sp>
        <p:nvSpPr>
          <p:cNvPr id="10" name="TextBox 22"/>
          <p:cNvSpPr txBox="1"/>
          <p:nvPr/>
        </p:nvSpPr>
        <p:spPr>
          <a:xfrm>
            <a:off x="1441450" y="520065"/>
            <a:ext cx="1849755" cy="4781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9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Montserrat" panose="02000505000000020004" charset="0"/>
                <a:sym typeface="字魂58号-创中黑" panose="00000500000000000000" pitchFamily="2" charset="-122"/>
              </a:rPr>
              <a:t>平衡膳食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Montserrat" panose="02000505000000020004" charset="0"/>
              <a:sym typeface="字魂58号-创中黑" panose="000005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05100" y="5321935"/>
            <a:ext cx="681228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 algn="l">
              <a:lnSpc>
                <a:spcPct val="150000"/>
              </a:lnSpc>
            </a:pPr>
            <a:r>
              <a:rPr lang="zh-CN" altLang="en-US">
                <a:sym typeface="+mn-ea"/>
              </a:rPr>
              <a:t>简单来说，平衡膳食就是要讲究</a:t>
            </a:r>
            <a:r>
              <a:rPr lang="zh-CN" altLang="en-US" b="1">
                <a:sym typeface="+mn-ea"/>
              </a:rPr>
              <a:t>品种齐全、种类多样、数量科学</a:t>
            </a:r>
            <a:r>
              <a:rPr lang="zh-CN" altLang="en-US">
                <a:sym typeface="+mn-ea"/>
              </a:rPr>
              <a:t>。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70200" y="1442720"/>
            <a:ext cx="5985510" cy="35394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平衡膳食 (4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6905" y="1502410"/>
            <a:ext cx="5661660" cy="47193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577330" y="1026160"/>
            <a:ext cx="4628515" cy="3692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59080">
              <a:lnSpc>
                <a:spcPct val="150000"/>
              </a:lnSpc>
            </a:pPr>
            <a:r>
              <a:rPr lang="zh-CN" sz="1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生活中要达到平衡膳食，可参考中国居民平衡膳食宝塔：</a:t>
            </a:r>
            <a:endParaRPr lang="zh-CN" sz="14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sz="1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谷类为主，</a:t>
            </a:r>
            <a:endParaRPr lang="zh-CN" sz="14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sz="1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餐餐有蔬菜，</a:t>
            </a:r>
            <a:endParaRPr lang="zh-CN" sz="14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sz="1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天天吃水果，</a:t>
            </a:r>
            <a:endParaRPr lang="zh-CN" sz="14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sz="1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吃适量的鱼肉蛋和豆类，</a:t>
            </a:r>
            <a:endParaRPr lang="zh-CN" sz="14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sz="1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一天一杯奶，</a:t>
            </a:r>
            <a:endParaRPr lang="zh-CN" sz="14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sz="1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限油、减盐、控糖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59080">
              <a:lnSpc>
                <a:spcPct val="150000"/>
              </a:lnSpc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做到这些，就基本满足平衡膳食的要求啦！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59080">
              <a:lnSpc>
                <a:spcPct val="150000"/>
              </a:lnSpc>
            </a:pP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59080">
              <a:lnSpc>
                <a:spcPct val="150000"/>
              </a:lnSpc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扫码查看平衡膳食科普视频 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690" y="4636135"/>
            <a:ext cx="1470660" cy="1476375"/>
          </a:xfrm>
          <a:prstGeom prst="rect">
            <a:avLst/>
          </a:prstGeom>
        </p:spPr>
      </p:pic>
      <p:sp>
        <p:nvSpPr>
          <p:cNvPr id="15" name="Freeform 19"/>
          <p:cNvSpPr/>
          <p:nvPr/>
        </p:nvSpPr>
        <p:spPr bwMode="auto">
          <a:xfrm>
            <a:off x="1125855" y="520065"/>
            <a:ext cx="2401570" cy="1133475"/>
          </a:xfrm>
          <a:custGeom>
            <a:avLst/>
            <a:gdLst>
              <a:gd name="T0" fmla="*/ 341 w 380"/>
              <a:gd name="T1" fmla="*/ 0 h 179"/>
              <a:gd name="T2" fmla="*/ 39 w 380"/>
              <a:gd name="T3" fmla="*/ 0 h 179"/>
              <a:gd name="T4" fmla="*/ 0 w 380"/>
              <a:gd name="T5" fmla="*/ 39 h 179"/>
              <a:gd name="T6" fmla="*/ 0 w 380"/>
              <a:gd name="T7" fmla="*/ 142 h 179"/>
              <a:gd name="T8" fmla="*/ 15 w 380"/>
              <a:gd name="T9" fmla="*/ 157 h 179"/>
              <a:gd name="T10" fmla="*/ 31 w 380"/>
              <a:gd name="T11" fmla="*/ 142 h 179"/>
              <a:gd name="T12" fmla="*/ 31 w 380"/>
              <a:gd name="T13" fmla="*/ 101 h 179"/>
              <a:gd name="T14" fmla="*/ 46 w 380"/>
              <a:gd name="T15" fmla="*/ 86 h 179"/>
              <a:gd name="T16" fmla="*/ 61 w 380"/>
              <a:gd name="T17" fmla="*/ 101 h 179"/>
              <a:gd name="T18" fmla="*/ 61 w 380"/>
              <a:gd name="T19" fmla="*/ 164 h 179"/>
              <a:gd name="T20" fmla="*/ 76 w 380"/>
              <a:gd name="T21" fmla="*/ 179 h 179"/>
              <a:gd name="T22" fmla="*/ 91 w 380"/>
              <a:gd name="T23" fmla="*/ 164 h 179"/>
              <a:gd name="T24" fmla="*/ 91 w 380"/>
              <a:gd name="T25" fmla="*/ 93 h 179"/>
              <a:gd name="T26" fmla="*/ 91 w 380"/>
              <a:gd name="T27" fmla="*/ 93 h 179"/>
              <a:gd name="T28" fmla="*/ 106 w 380"/>
              <a:gd name="T29" fmla="*/ 78 h 179"/>
              <a:gd name="T30" fmla="*/ 121 w 380"/>
              <a:gd name="T31" fmla="*/ 93 h 179"/>
              <a:gd name="T32" fmla="*/ 121 w 380"/>
              <a:gd name="T33" fmla="*/ 121 h 179"/>
              <a:gd name="T34" fmla="*/ 136 w 380"/>
              <a:gd name="T35" fmla="*/ 136 h 179"/>
              <a:gd name="T36" fmla="*/ 152 w 380"/>
              <a:gd name="T37" fmla="*/ 121 h 179"/>
              <a:gd name="T38" fmla="*/ 152 w 380"/>
              <a:gd name="T39" fmla="*/ 93 h 179"/>
              <a:gd name="T40" fmla="*/ 167 w 380"/>
              <a:gd name="T41" fmla="*/ 78 h 179"/>
              <a:gd name="T42" fmla="*/ 341 w 380"/>
              <a:gd name="T43" fmla="*/ 78 h 179"/>
              <a:gd name="T44" fmla="*/ 380 w 380"/>
              <a:gd name="T45" fmla="*/ 39 h 179"/>
              <a:gd name="T46" fmla="*/ 341 w 380"/>
              <a:gd name="T47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80" h="179">
                <a:moveTo>
                  <a:pt x="341" y="0"/>
                </a:moveTo>
                <a:cubicBezTo>
                  <a:pt x="39" y="0"/>
                  <a:pt x="39" y="0"/>
                  <a:pt x="39" y="0"/>
                </a:cubicBezTo>
                <a:cubicBezTo>
                  <a:pt x="18" y="0"/>
                  <a:pt x="0" y="17"/>
                  <a:pt x="0" y="39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50"/>
                  <a:pt x="7" y="157"/>
                  <a:pt x="15" y="157"/>
                </a:cubicBezTo>
                <a:cubicBezTo>
                  <a:pt x="24" y="157"/>
                  <a:pt x="31" y="150"/>
                  <a:pt x="31" y="142"/>
                </a:cubicBezTo>
                <a:cubicBezTo>
                  <a:pt x="31" y="101"/>
                  <a:pt x="31" y="101"/>
                  <a:pt x="31" y="101"/>
                </a:cubicBezTo>
                <a:cubicBezTo>
                  <a:pt x="31" y="93"/>
                  <a:pt x="37" y="86"/>
                  <a:pt x="46" y="86"/>
                </a:cubicBezTo>
                <a:cubicBezTo>
                  <a:pt x="54" y="86"/>
                  <a:pt x="61" y="93"/>
                  <a:pt x="61" y="101"/>
                </a:cubicBezTo>
                <a:cubicBezTo>
                  <a:pt x="61" y="164"/>
                  <a:pt x="61" y="164"/>
                  <a:pt x="61" y="164"/>
                </a:cubicBezTo>
                <a:cubicBezTo>
                  <a:pt x="61" y="172"/>
                  <a:pt x="68" y="179"/>
                  <a:pt x="76" y="179"/>
                </a:cubicBezTo>
                <a:cubicBezTo>
                  <a:pt x="84" y="179"/>
                  <a:pt x="91" y="172"/>
                  <a:pt x="91" y="164"/>
                </a:cubicBezTo>
                <a:cubicBezTo>
                  <a:pt x="91" y="93"/>
                  <a:pt x="91" y="93"/>
                  <a:pt x="91" y="93"/>
                </a:cubicBezTo>
                <a:cubicBezTo>
                  <a:pt x="91" y="93"/>
                  <a:pt x="91" y="93"/>
                  <a:pt x="91" y="93"/>
                </a:cubicBezTo>
                <a:cubicBezTo>
                  <a:pt x="91" y="84"/>
                  <a:pt x="98" y="78"/>
                  <a:pt x="106" y="78"/>
                </a:cubicBezTo>
                <a:cubicBezTo>
                  <a:pt x="115" y="78"/>
                  <a:pt x="121" y="84"/>
                  <a:pt x="121" y="93"/>
                </a:cubicBezTo>
                <a:cubicBezTo>
                  <a:pt x="121" y="121"/>
                  <a:pt x="121" y="121"/>
                  <a:pt x="121" y="121"/>
                </a:cubicBezTo>
                <a:cubicBezTo>
                  <a:pt x="121" y="129"/>
                  <a:pt x="128" y="136"/>
                  <a:pt x="136" y="136"/>
                </a:cubicBezTo>
                <a:cubicBezTo>
                  <a:pt x="145" y="136"/>
                  <a:pt x="152" y="129"/>
                  <a:pt x="152" y="121"/>
                </a:cubicBezTo>
                <a:cubicBezTo>
                  <a:pt x="152" y="93"/>
                  <a:pt x="152" y="93"/>
                  <a:pt x="152" y="93"/>
                </a:cubicBezTo>
                <a:cubicBezTo>
                  <a:pt x="152" y="84"/>
                  <a:pt x="158" y="78"/>
                  <a:pt x="167" y="78"/>
                </a:cubicBezTo>
                <a:cubicBezTo>
                  <a:pt x="341" y="78"/>
                  <a:pt x="341" y="78"/>
                  <a:pt x="341" y="78"/>
                </a:cubicBezTo>
                <a:cubicBezTo>
                  <a:pt x="362" y="78"/>
                  <a:pt x="380" y="60"/>
                  <a:pt x="380" y="39"/>
                </a:cubicBezTo>
                <a:cubicBezTo>
                  <a:pt x="380" y="17"/>
                  <a:pt x="362" y="0"/>
                  <a:pt x="3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 sz="1400" dirty="0">
              <a:latin typeface="字魂58号-创中黑" panose="00000500000000000000" pitchFamily="2" charset="-122"/>
              <a:ea typeface="字魂58号-创中黑" panose="00000500000000000000" pitchFamily="2" charset="-122"/>
              <a:sym typeface="字魂58号-创中黑" panose="00000500000000000000" pitchFamily="2" charset="-122"/>
            </a:endParaRPr>
          </a:p>
        </p:txBody>
      </p:sp>
      <p:sp>
        <p:nvSpPr>
          <p:cNvPr id="10" name="TextBox 22"/>
          <p:cNvSpPr txBox="1"/>
          <p:nvPr/>
        </p:nvSpPr>
        <p:spPr>
          <a:xfrm>
            <a:off x="1441450" y="520065"/>
            <a:ext cx="1849755" cy="4781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9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Montserrat" panose="02000505000000020004" charset="0"/>
                <a:sym typeface="字魂58号-创中黑" panose="00000500000000000000" pitchFamily="2" charset="-122"/>
              </a:rPr>
              <a:t>平衡膳食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Montserrat" panose="02000505000000020004" charset="0"/>
              <a:sym typeface="字魂58号-创中黑" panose="000005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19050"/>
            <a:ext cx="12228195" cy="6839585"/>
          </a:xfrm>
          <a:prstGeom prst="rect">
            <a:avLst/>
          </a:prstGeom>
        </p:spPr>
      </p:pic>
      <p:pic>
        <p:nvPicPr>
          <p:cNvPr id="9" name="图片 8" descr="伙伴网新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0535" y="5739765"/>
            <a:ext cx="1353820" cy="563245"/>
          </a:xfrm>
          <a:prstGeom prst="rect">
            <a:avLst/>
          </a:prstGeom>
        </p:spPr>
      </p:pic>
      <p:cxnSp>
        <p:nvCxnSpPr>
          <p:cNvPr id="2" name="直接连接符 1"/>
          <p:cNvCxnSpPr>
            <a:stCxn id="10" idx="6"/>
          </p:cNvCxnSpPr>
          <p:nvPr/>
        </p:nvCxnSpPr>
        <p:spPr>
          <a:xfrm>
            <a:off x="3900899" y="2688590"/>
            <a:ext cx="5433174" cy="0"/>
          </a:xfrm>
          <a:prstGeom prst="line">
            <a:avLst/>
          </a:prstGeom>
          <a:noFill/>
          <a:ln w="57150">
            <a:solidFill>
              <a:srgbClr val="FF93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矩形 2"/>
          <p:cNvSpPr/>
          <p:nvPr/>
        </p:nvSpPr>
        <p:spPr>
          <a:xfrm>
            <a:off x="4580890" y="3135630"/>
            <a:ext cx="6047105" cy="368300"/>
          </a:xfrm>
          <a:prstGeom prst="rect">
            <a:avLst/>
          </a:prstGeom>
        </p:spPr>
        <p:txBody>
          <a:bodyPr wrap="square">
            <a:spAutoFit/>
          </a:bodyPr>
          <a:p>
            <a:pPr lvl="0" indent="0">
              <a:buFont typeface="Arial" panose="020B0604020202020204" pitchFamily="34" charset="0"/>
              <a:buNone/>
              <a:defRPr/>
            </a:pPr>
            <a:r>
              <a:rPr lang="en-US" altLang="zh-CN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平衡膳食——平衡膳食都知道，可是到底该怎么做？</a:t>
            </a:r>
            <a:endParaRPr lang="zh-CN" altLang="en-US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101636" y="1788959"/>
            <a:ext cx="1799263" cy="1799263"/>
          </a:xfrm>
          <a:prstGeom prst="ellipse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燕尾形 10"/>
          <p:cNvSpPr/>
          <p:nvPr/>
        </p:nvSpPr>
        <p:spPr>
          <a:xfrm>
            <a:off x="2605474" y="2166862"/>
            <a:ext cx="791588" cy="1043457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69460" y="4911725"/>
            <a:ext cx="7182485" cy="645160"/>
          </a:xfrm>
          <a:prstGeom prst="rect">
            <a:avLst/>
          </a:prstGeom>
        </p:spPr>
        <p:txBody>
          <a:bodyPr wrap="square">
            <a:spAutoFit/>
          </a:bodyPr>
          <a:p>
            <a:pPr lvl="0" indent="0">
              <a:buFont typeface="Arial" panose="020B0604020202020204" pitchFamily="34" charset="0"/>
              <a:buNone/>
              <a:defRPr/>
            </a:pPr>
            <a:r>
              <a:rPr lang="en-US" altLang="zh-CN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  </a:t>
            </a:r>
            <a:r>
              <a:rPr lang="zh-CN" alt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食品标签</a:t>
            </a:r>
            <a:r>
              <a:rPr lang="en-US" altLang="zh-CN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这些食品“潜规则”，看透不再被忽悠</a:t>
            </a:r>
            <a:endParaRPr lang="zh-CN" altLang="en-US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>
              <a:buFont typeface="Arial" panose="020B0604020202020204" pitchFamily="34" charset="0"/>
              <a:buNone/>
              <a:defRPr/>
            </a:pPr>
            <a:endParaRPr lang="zh-CN" altLang="en-US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74540" y="5443220"/>
            <a:ext cx="5768340" cy="368300"/>
          </a:xfrm>
          <a:prstGeom prst="rect">
            <a:avLst/>
          </a:prstGeom>
        </p:spPr>
        <p:txBody>
          <a:bodyPr wrap="square">
            <a:spAutoFit/>
          </a:bodyPr>
          <a:p>
            <a:pPr lvl="0" indent="0">
              <a:buFont typeface="Arial" panose="020B0604020202020204" pitchFamily="34" charset="0"/>
              <a:buNone/>
              <a:defRPr/>
            </a:pPr>
            <a:r>
              <a:rPr lang="en-US" altLang="zh-CN" kern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 </a:t>
            </a:r>
            <a:r>
              <a:rPr lang="zh-CN" alt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保质期</a:t>
            </a:r>
            <a:r>
              <a:rPr lang="en-US" altLang="zh-CN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过了保质期的食品还能吃吗？</a:t>
            </a:r>
            <a:r>
              <a:rPr lang="en-US" altLang="zh-CN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zh-CN" altLang="en-US" b="1" kern="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80890" y="3729355"/>
            <a:ext cx="5320030" cy="368300"/>
          </a:xfrm>
          <a:prstGeom prst="rect">
            <a:avLst/>
          </a:prstGeom>
        </p:spPr>
        <p:txBody>
          <a:bodyPr wrap="square">
            <a:spAutoFit/>
          </a:bodyPr>
          <a:p>
            <a:pPr lvl="0" indent="0">
              <a:buFont typeface="Arial" panose="020B0604020202020204" pitchFamily="34" charset="0"/>
              <a:buNone/>
              <a:defRPr/>
            </a:pPr>
            <a:r>
              <a:rPr lang="en-US" altLang="zh-CN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  </a:t>
            </a:r>
            <a:r>
              <a:rPr lang="zh-CN" altLang="en-US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营养不良</a:t>
            </a:r>
            <a:r>
              <a:rPr lang="en-US" altLang="zh-CN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小胖墩儿也会营养不良？</a:t>
            </a:r>
            <a:endParaRPr lang="zh-CN" altLang="en-US" b="1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580890" y="4332605"/>
            <a:ext cx="5473700" cy="368300"/>
          </a:xfrm>
          <a:prstGeom prst="rect">
            <a:avLst/>
          </a:prstGeom>
        </p:spPr>
        <p:txBody>
          <a:bodyPr wrap="square">
            <a:spAutoFit/>
          </a:bodyPr>
          <a:p>
            <a:pPr lvl="0" indent="0">
              <a:buFont typeface="Arial" panose="020B0604020202020204" pitchFamily="34" charset="0"/>
              <a:buNone/>
              <a:defRPr/>
            </a:pPr>
            <a:r>
              <a:rPr lang="en-US" altLang="zh-CN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  </a:t>
            </a:r>
            <a:r>
              <a:rPr lang="zh-CN" alt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吃零食</a:t>
            </a:r>
            <a:r>
              <a:rPr lang="en-US" altLang="zh-CN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孩子到底该不该吃零食？</a:t>
            </a:r>
            <a:endParaRPr lang="zh-CN" altLang="en-US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079365" y="1729105"/>
            <a:ext cx="32143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膳食不平衡会出现什么问题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80990" y="1694180"/>
            <a:ext cx="2475230" cy="47072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09295" y="1882775"/>
            <a:ext cx="46716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indent="0">
              <a:buFont typeface="Arial" panose="020B0604020202020204" pitchFamily="34" charset="0"/>
              <a:buNone/>
              <a:defRPr/>
            </a:pPr>
            <a:r>
              <a:rPr lang="zh-CN" altLang="en-US" b="1" kern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提到营养不良，你会想到什么样的人？</a:t>
            </a:r>
            <a:endParaRPr lang="zh-CN" altLang="en-US"/>
          </a:p>
        </p:txBody>
      </p:sp>
      <p:sp>
        <p:nvSpPr>
          <p:cNvPr id="15" name="Freeform 19"/>
          <p:cNvSpPr/>
          <p:nvPr/>
        </p:nvSpPr>
        <p:spPr bwMode="auto">
          <a:xfrm>
            <a:off x="1125855" y="520065"/>
            <a:ext cx="2401570" cy="1133475"/>
          </a:xfrm>
          <a:custGeom>
            <a:avLst/>
            <a:gdLst>
              <a:gd name="T0" fmla="*/ 341 w 380"/>
              <a:gd name="T1" fmla="*/ 0 h 179"/>
              <a:gd name="T2" fmla="*/ 39 w 380"/>
              <a:gd name="T3" fmla="*/ 0 h 179"/>
              <a:gd name="T4" fmla="*/ 0 w 380"/>
              <a:gd name="T5" fmla="*/ 39 h 179"/>
              <a:gd name="T6" fmla="*/ 0 w 380"/>
              <a:gd name="T7" fmla="*/ 142 h 179"/>
              <a:gd name="T8" fmla="*/ 15 w 380"/>
              <a:gd name="T9" fmla="*/ 157 h 179"/>
              <a:gd name="T10" fmla="*/ 31 w 380"/>
              <a:gd name="T11" fmla="*/ 142 h 179"/>
              <a:gd name="T12" fmla="*/ 31 w 380"/>
              <a:gd name="T13" fmla="*/ 101 h 179"/>
              <a:gd name="T14" fmla="*/ 46 w 380"/>
              <a:gd name="T15" fmla="*/ 86 h 179"/>
              <a:gd name="T16" fmla="*/ 61 w 380"/>
              <a:gd name="T17" fmla="*/ 101 h 179"/>
              <a:gd name="T18" fmla="*/ 61 w 380"/>
              <a:gd name="T19" fmla="*/ 164 h 179"/>
              <a:gd name="T20" fmla="*/ 76 w 380"/>
              <a:gd name="T21" fmla="*/ 179 h 179"/>
              <a:gd name="T22" fmla="*/ 91 w 380"/>
              <a:gd name="T23" fmla="*/ 164 h 179"/>
              <a:gd name="T24" fmla="*/ 91 w 380"/>
              <a:gd name="T25" fmla="*/ 93 h 179"/>
              <a:gd name="T26" fmla="*/ 91 w 380"/>
              <a:gd name="T27" fmla="*/ 93 h 179"/>
              <a:gd name="T28" fmla="*/ 106 w 380"/>
              <a:gd name="T29" fmla="*/ 78 h 179"/>
              <a:gd name="T30" fmla="*/ 121 w 380"/>
              <a:gd name="T31" fmla="*/ 93 h 179"/>
              <a:gd name="T32" fmla="*/ 121 w 380"/>
              <a:gd name="T33" fmla="*/ 121 h 179"/>
              <a:gd name="T34" fmla="*/ 136 w 380"/>
              <a:gd name="T35" fmla="*/ 136 h 179"/>
              <a:gd name="T36" fmla="*/ 152 w 380"/>
              <a:gd name="T37" fmla="*/ 121 h 179"/>
              <a:gd name="T38" fmla="*/ 152 w 380"/>
              <a:gd name="T39" fmla="*/ 93 h 179"/>
              <a:gd name="T40" fmla="*/ 167 w 380"/>
              <a:gd name="T41" fmla="*/ 78 h 179"/>
              <a:gd name="T42" fmla="*/ 341 w 380"/>
              <a:gd name="T43" fmla="*/ 78 h 179"/>
              <a:gd name="T44" fmla="*/ 380 w 380"/>
              <a:gd name="T45" fmla="*/ 39 h 179"/>
              <a:gd name="T46" fmla="*/ 341 w 380"/>
              <a:gd name="T47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80" h="179">
                <a:moveTo>
                  <a:pt x="341" y="0"/>
                </a:moveTo>
                <a:cubicBezTo>
                  <a:pt x="39" y="0"/>
                  <a:pt x="39" y="0"/>
                  <a:pt x="39" y="0"/>
                </a:cubicBezTo>
                <a:cubicBezTo>
                  <a:pt x="18" y="0"/>
                  <a:pt x="0" y="17"/>
                  <a:pt x="0" y="39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50"/>
                  <a:pt x="7" y="157"/>
                  <a:pt x="15" y="157"/>
                </a:cubicBezTo>
                <a:cubicBezTo>
                  <a:pt x="24" y="157"/>
                  <a:pt x="31" y="150"/>
                  <a:pt x="31" y="142"/>
                </a:cubicBezTo>
                <a:cubicBezTo>
                  <a:pt x="31" y="101"/>
                  <a:pt x="31" y="101"/>
                  <a:pt x="31" y="101"/>
                </a:cubicBezTo>
                <a:cubicBezTo>
                  <a:pt x="31" y="93"/>
                  <a:pt x="37" y="86"/>
                  <a:pt x="46" y="86"/>
                </a:cubicBezTo>
                <a:cubicBezTo>
                  <a:pt x="54" y="86"/>
                  <a:pt x="61" y="93"/>
                  <a:pt x="61" y="101"/>
                </a:cubicBezTo>
                <a:cubicBezTo>
                  <a:pt x="61" y="164"/>
                  <a:pt x="61" y="164"/>
                  <a:pt x="61" y="164"/>
                </a:cubicBezTo>
                <a:cubicBezTo>
                  <a:pt x="61" y="172"/>
                  <a:pt x="68" y="179"/>
                  <a:pt x="76" y="179"/>
                </a:cubicBezTo>
                <a:cubicBezTo>
                  <a:pt x="84" y="179"/>
                  <a:pt x="91" y="172"/>
                  <a:pt x="91" y="164"/>
                </a:cubicBezTo>
                <a:cubicBezTo>
                  <a:pt x="91" y="93"/>
                  <a:pt x="91" y="93"/>
                  <a:pt x="91" y="93"/>
                </a:cubicBezTo>
                <a:cubicBezTo>
                  <a:pt x="91" y="93"/>
                  <a:pt x="91" y="93"/>
                  <a:pt x="91" y="93"/>
                </a:cubicBezTo>
                <a:cubicBezTo>
                  <a:pt x="91" y="84"/>
                  <a:pt x="98" y="78"/>
                  <a:pt x="106" y="78"/>
                </a:cubicBezTo>
                <a:cubicBezTo>
                  <a:pt x="115" y="78"/>
                  <a:pt x="121" y="84"/>
                  <a:pt x="121" y="93"/>
                </a:cubicBezTo>
                <a:cubicBezTo>
                  <a:pt x="121" y="121"/>
                  <a:pt x="121" y="121"/>
                  <a:pt x="121" y="121"/>
                </a:cubicBezTo>
                <a:cubicBezTo>
                  <a:pt x="121" y="129"/>
                  <a:pt x="128" y="136"/>
                  <a:pt x="136" y="136"/>
                </a:cubicBezTo>
                <a:cubicBezTo>
                  <a:pt x="145" y="136"/>
                  <a:pt x="152" y="129"/>
                  <a:pt x="152" y="121"/>
                </a:cubicBezTo>
                <a:cubicBezTo>
                  <a:pt x="152" y="93"/>
                  <a:pt x="152" y="93"/>
                  <a:pt x="152" y="93"/>
                </a:cubicBezTo>
                <a:cubicBezTo>
                  <a:pt x="152" y="84"/>
                  <a:pt x="158" y="78"/>
                  <a:pt x="167" y="78"/>
                </a:cubicBezTo>
                <a:cubicBezTo>
                  <a:pt x="341" y="78"/>
                  <a:pt x="341" y="78"/>
                  <a:pt x="341" y="78"/>
                </a:cubicBezTo>
                <a:cubicBezTo>
                  <a:pt x="362" y="78"/>
                  <a:pt x="380" y="60"/>
                  <a:pt x="380" y="39"/>
                </a:cubicBezTo>
                <a:cubicBezTo>
                  <a:pt x="380" y="17"/>
                  <a:pt x="362" y="0"/>
                  <a:pt x="3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 sz="1400" dirty="0">
              <a:latin typeface="字魂58号-创中黑" panose="00000500000000000000" pitchFamily="2" charset="-122"/>
              <a:ea typeface="字魂58号-创中黑" panose="00000500000000000000" pitchFamily="2" charset="-122"/>
              <a:sym typeface="字魂58号-创中黑" panose="00000500000000000000" pitchFamily="2" charset="-122"/>
            </a:endParaRPr>
          </a:p>
        </p:txBody>
      </p:sp>
      <p:sp>
        <p:nvSpPr>
          <p:cNvPr id="10" name="TextBox 22"/>
          <p:cNvSpPr txBox="1"/>
          <p:nvPr/>
        </p:nvSpPr>
        <p:spPr>
          <a:xfrm>
            <a:off x="1441450" y="520065"/>
            <a:ext cx="1849755" cy="4781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9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Montserrat" panose="02000505000000020004" charset="0"/>
                <a:sym typeface="字魂58号-创中黑" panose="00000500000000000000" pitchFamily="2" charset="-122"/>
              </a:rPr>
              <a:t>营养不良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Montserrat" panose="02000505000000020004" charset="0"/>
              <a:sym typeface="字魂58号-创中黑" panose="000005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0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4530,&quot;width&quot;:7830}"/>
</p:tagLst>
</file>

<file path=ppt/tags/tag2.xml><?xml version="1.0" encoding="utf-8"?>
<p:tagLst xmlns:p="http://schemas.openxmlformats.org/presentationml/2006/main">
  <p:tag name="KSO_WM_UNIT_PLACING_PICTURE_USER_VIEWPORT" val="{&quot;height&quot;:3112,&quot;width&quot;:4602}"/>
</p:tagLst>
</file>

<file path=ppt/tags/tag3.xml><?xml version="1.0" encoding="utf-8"?>
<p:tagLst xmlns:p="http://schemas.openxmlformats.org/presentationml/2006/main">
  <p:tag name="KSO_WM_UNIT_PLACING_PICTURE_USER_VIEWPORT" val="{&quot;height&quot;:3632,&quot;width&quot;:6462}"/>
</p:tagLst>
</file>

<file path=ppt/tags/tag4.xml><?xml version="1.0" encoding="utf-8"?>
<p:tagLst xmlns:p="http://schemas.openxmlformats.org/presentationml/2006/main">
  <p:tag name="KSO_WM_UNIT_PLACING_PICTURE_USER_VIEWPORT" val="{&quot;height&quot;:4455,&quot;width&quot;:7935}"/>
</p:tagLst>
</file>

<file path=ppt/tags/tag5.xml><?xml version="1.0" encoding="utf-8"?>
<p:tagLst xmlns:p="http://schemas.openxmlformats.org/presentationml/2006/main">
  <p:tag name="KSO_WM_UNIT_PLACING_PICTURE_USER_VIEWPORT" val="{&quot;height&quot;:14449,&quot;width&quot;:1584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2365</Words>
  <Application>WPS 演示</Application>
  <PresentationFormat>宽屏</PresentationFormat>
  <Paragraphs>227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字魂58号-创中黑</vt:lpstr>
      <vt:lpstr>黑体</vt:lpstr>
      <vt:lpstr>Montserrat</vt:lpstr>
      <vt:lpstr>Wingdings</vt:lpstr>
      <vt:lpstr>Calibri</vt:lpstr>
      <vt:lpstr>Arial Unicode MS</vt:lpstr>
      <vt:lpstr>造字工房悦黑体验版常规体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kongs</dc:creator>
  <cp:lastModifiedBy>虾米妙妙</cp:lastModifiedBy>
  <cp:revision>35</cp:revision>
  <dcterms:created xsi:type="dcterms:W3CDTF">2020-07-06T09:22:00Z</dcterms:created>
  <dcterms:modified xsi:type="dcterms:W3CDTF">2020-07-16T00:34:33Z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